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43"/>
  </p:handoutMasterIdLst>
  <p:sldIdLst>
    <p:sldId id="1032" r:id="rId3"/>
    <p:sldId id="1073" r:id="rId5"/>
    <p:sldId id="1250" r:id="rId6"/>
    <p:sldId id="1252" r:id="rId7"/>
    <p:sldId id="1253" r:id="rId8"/>
    <p:sldId id="1254" r:id="rId9"/>
    <p:sldId id="1210" r:id="rId10"/>
    <p:sldId id="1240" r:id="rId11"/>
    <p:sldId id="1241" r:id="rId12"/>
    <p:sldId id="1251" r:id="rId13"/>
    <p:sldId id="1123" r:id="rId14"/>
    <p:sldId id="1242" r:id="rId15"/>
    <p:sldId id="1243" r:id="rId16"/>
    <p:sldId id="1244" r:id="rId17"/>
    <p:sldId id="1245" r:id="rId18"/>
    <p:sldId id="1246" r:id="rId19"/>
    <p:sldId id="1247" r:id="rId20"/>
    <p:sldId id="1248" r:id="rId21"/>
    <p:sldId id="1249" r:id="rId22"/>
    <p:sldId id="1217" r:id="rId23"/>
    <p:sldId id="1218" r:id="rId24"/>
    <p:sldId id="1219" r:id="rId25"/>
    <p:sldId id="1220" r:id="rId26"/>
    <p:sldId id="1221" r:id="rId27"/>
    <p:sldId id="1222" r:id="rId28"/>
    <p:sldId id="1223" r:id="rId29"/>
    <p:sldId id="1224" r:id="rId30"/>
    <p:sldId id="1225" r:id="rId31"/>
    <p:sldId id="1226" r:id="rId32"/>
    <p:sldId id="1233" r:id="rId33"/>
    <p:sldId id="1227" r:id="rId34"/>
    <p:sldId id="1229" r:id="rId35"/>
    <p:sldId id="1234" r:id="rId36"/>
    <p:sldId id="1235" r:id="rId37"/>
    <p:sldId id="1236" r:id="rId38"/>
    <p:sldId id="1237" r:id="rId39"/>
    <p:sldId id="1238" r:id="rId40"/>
    <p:sldId id="1239" r:id="rId41"/>
    <p:sldId id="1078" r:id="rId42"/>
  </p:sldIdLst>
  <p:sldSz cx="9144000" cy="6858000" type="screen4x3"/>
  <p:notesSz cx="6668770" cy="9820275"/>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00"/>
    <a:srgbClr val="52E2F6"/>
    <a:srgbClr val="FF6699"/>
    <a:srgbClr val="9966FF"/>
    <a:srgbClr val="FF0000"/>
    <a:srgbClr val="0066FF"/>
    <a:srgbClr val="F5A10B"/>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15" autoAdjust="0"/>
    <p:restoredTop sz="86201" autoAdjust="0"/>
  </p:normalViewPr>
  <p:slideViewPr>
    <p:cSldViewPr>
      <p:cViewPr varScale="1">
        <p:scale>
          <a:sx n="76" d="100"/>
          <a:sy n="76" d="100"/>
        </p:scale>
        <p:origin x="-1194" y="-102"/>
      </p:cViewPr>
      <p:guideLst>
        <p:guide orient="horz" pos="2160"/>
        <p:guide pos="2875"/>
      </p:guideLst>
    </p:cSldViewPr>
  </p:slideViewPr>
  <p:outlineViewPr>
    <p:cViewPr>
      <p:scale>
        <a:sx n="33" d="100"/>
        <a:sy n="33" d="100"/>
      </p:scale>
      <p:origin x="0" y="5298"/>
    </p:cViewPr>
  </p:outlineViewPr>
  <p:notesTextViewPr>
    <p:cViewPr>
      <p:scale>
        <a:sx n="100" d="100"/>
        <a:sy n="100" d="100"/>
      </p:scale>
      <p:origin x="0" y="0"/>
    </p:cViewPr>
  </p:notesTextViewPr>
  <p:notesViewPr>
    <p:cSldViewPr>
      <p:cViewPr varScale="1">
        <p:scale>
          <a:sx n="67" d="100"/>
          <a:sy n="67" d="100"/>
        </p:scale>
        <p:origin x="2868" y="44"/>
      </p:cViewPr>
      <p:guideLst/>
    </p:cSldViewPr>
  </p:notes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889250" cy="492125"/>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778250" y="0"/>
            <a:ext cx="2889250" cy="492125"/>
          </a:xfrm>
          <a:prstGeom prst="rect">
            <a:avLst/>
          </a:prstGeom>
        </p:spPr>
        <p:txBody>
          <a:bodyPr vert="horz" lIns="91440" tIns="45720" rIns="91440" bIns="45720" rtlCol="0"/>
          <a:lstStyle>
            <a:lvl1pPr algn="r">
              <a:defRPr sz="1200"/>
            </a:lvl1pPr>
          </a:lstStyle>
          <a:p>
            <a:pPr>
              <a:defRPr/>
            </a:pPr>
            <a:fld id="{8391CD8C-7A21-456F-9409-B010AC9D4F4F}" type="datetimeFigureOut">
              <a:rPr lang="zh-CN" altLang="en-US"/>
            </a:fld>
            <a:endParaRPr lang="zh-CN" altLang="en-US"/>
          </a:p>
        </p:txBody>
      </p:sp>
      <p:sp>
        <p:nvSpPr>
          <p:cNvPr id="4" name="页脚占位符 3"/>
          <p:cNvSpPr>
            <a:spLocks noGrp="1"/>
          </p:cNvSpPr>
          <p:nvPr>
            <p:ph type="ftr" sz="quarter" idx="2"/>
          </p:nvPr>
        </p:nvSpPr>
        <p:spPr>
          <a:xfrm>
            <a:off x="0" y="9328150"/>
            <a:ext cx="2889250" cy="492125"/>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778250" y="9328150"/>
            <a:ext cx="2889250" cy="492125"/>
          </a:xfrm>
          <a:prstGeom prst="rect">
            <a:avLst/>
          </a:prstGeom>
        </p:spPr>
        <p:txBody>
          <a:bodyPr vert="horz" lIns="91440" tIns="45720" rIns="91440" bIns="45720" rtlCol="0" anchor="b"/>
          <a:lstStyle>
            <a:lvl1pPr algn="r">
              <a:defRPr sz="1200"/>
            </a:lvl1pPr>
          </a:lstStyle>
          <a:p>
            <a:pPr>
              <a:defRPr/>
            </a:pPr>
            <a:fld id="{4AD597F0-5AF6-4C86-B9D1-01CCBDECC736}"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889250" cy="490538"/>
          </a:xfrm>
          <a:prstGeom prst="rect">
            <a:avLst/>
          </a:prstGeom>
          <a:noFill/>
          <a:ln w="9525">
            <a:noFill/>
            <a:miter lim="800000"/>
          </a:ln>
        </p:spPr>
        <p:txBody>
          <a:bodyPr vert="horz" wrap="square" lIns="91440" tIns="45720" rIns="91440" bIns="45720" numCol="1" anchor="t" anchorCtr="0" compatLnSpc="1"/>
          <a:lstStyle>
            <a:lvl1pPr eaLnBrk="1" hangingPunct="1">
              <a:buFont typeface="Arial" pitchFamily="34" charset="0"/>
              <a:buNone/>
              <a:defRPr sz="1200"/>
            </a:lvl1pPr>
          </a:lstStyle>
          <a:p>
            <a:pPr>
              <a:defRPr/>
            </a:pPr>
            <a:endParaRPr lang="zh-CN" altLang="en-US"/>
          </a:p>
        </p:txBody>
      </p:sp>
      <p:sp>
        <p:nvSpPr>
          <p:cNvPr id="2051" name="日期占位符 2"/>
          <p:cNvSpPr>
            <a:spLocks noGrp="1" noChangeArrowheads="1"/>
          </p:cNvSpPr>
          <p:nvPr>
            <p:ph type="dt" idx="1"/>
          </p:nvPr>
        </p:nvSpPr>
        <p:spPr bwMode="auto">
          <a:xfrm>
            <a:off x="3778250" y="0"/>
            <a:ext cx="2889250" cy="490538"/>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itchFamily="34" charset="0"/>
              <a:buNone/>
              <a:defRPr/>
            </a:lvl1pPr>
          </a:lstStyle>
          <a:p>
            <a:pPr>
              <a:defRPr/>
            </a:pPr>
            <a:fld id="{F074BBF0-F4F3-4D54-807C-F5429E2DC46C}" type="datetime1">
              <a:rPr lang="zh-CN" altLang="en-US"/>
            </a:fld>
            <a:endParaRPr lang="zh-CN" altLang="en-US" sz="1200"/>
          </a:p>
        </p:txBody>
      </p:sp>
      <p:sp>
        <p:nvSpPr>
          <p:cNvPr id="4100" name="幻灯片图像占位符 3"/>
          <p:cNvSpPr>
            <a:spLocks noGrp="1" noRot="1" noChangeAspect="1" noChangeArrowheads="1"/>
          </p:cNvSpPr>
          <p:nvPr>
            <p:ph type="sldImg" idx="2"/>
          </p:nvPr>
        </p:nvSpPr>
        <p:spPr bwMode="auto">
          <a:xfrm>
            <a:off x="1111250" y="736600"/>
            <a:ext cx="44450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0965" name="备注占位符 4"/>
          <p:cNvSpPr>
            <a:spLocks noGrp="1" noRot="1" noChangeAspect="1" noChangeArrowheads="1"/>
          </p:cNvSpPr>
          <p:nvPr/>
        </p:nvSpPr>
        <p:spPr bwMode="auto">
          <a:xfrm>
            <a:off x="666750" y="4664075"/>
            <a:ext cx="533558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30000"/>
              </a:spcBef>
              <a:buFont typeface="Arial" pitchFamily="34" charset="0"/>
              <a:buNone/>
              <a:defRPr/>
            </a:pPr>
            <a:r>
              <a:rPr lang="zh-CN" altLang="en-US" sz="1200" smtClean="0"/>
              <a:t>单击此处编辑母版文本样式</a:t>
            </a:r>
            <a:endParaRPr lang="zh-CN" altLang="en-US" sz="1200" smtClean="0"/>
          </a:p>
          <a:p>
            <a:pPr>
              <a:spcBef>
                <a:spcPct val="30000"/>
              </a:spcBef>
              <a:buFont typeface="Arial" pitchFamily="34" charset="0"/>
              <a:buNone/>
              <a:defRPr/>
            </a:pPr>
            <a:r>
              <a:rPr lang="zh-CN" altLang="en-US" sz="1200" smtClean="0"/>
              <a:t>第二级</a:t>
            </a:r>
            <a:endParaRPr lang="zh-CN" altLang="en-US" sz="1200" smtClean="0"/>
          </a:p>
          <a:p>
            <a:pPr>
              <a:spcBef>
                <a:spcPct val="30000"/>
              </a:spcBef>
              <a:buFont typeface="Arial" pitchFamily="34" charset="0"/>
              <a:buNone/>
              <a:defRPr/>
            </a:pPr>
            <a:r>
              <a:rPr lang="zh-CN" altLang="en-US" sz="1200" smtClean="0"/>
              <a:t>第三级</a:t>
            </a:r>
            <a:endParaRPr lang="zh-CN" altLang="en-US" sz="1200" smtClean="0"/>
          </a:p>
          <a:p>
            <a:pPr>
              <a:spcBef>
                <a:spcPct val="30000"/>
              </a:spcBef>
              <a:buFont typeface="Arial" pitchFamily="34" charset="0"/>
              <a:buNone/>
              <a:defRPr/>
            </a:pPr>
            <a:r>
              <a:rPr lang="zh-CN" altLang="en-US" sz="1200" smtClean="0"/>
              <a:t>第四级</a:t>
            </a:r>
            <a:endParaRPr lang="zh-CN" altLang="en-US" sz="1200" smtClean="0"/>
          </a:p>
          <a:p>
            <a:pPr>
              <a:spcBef>
                <a:spcPct val="30000"/>
              </a:spcBef>
              <a:buFont typeface="Arial" pitchFamily="34" charset="0"/>
              <a:buNone/>
              <a:defRPr/>
            </a:pPr>
            <a:r>
              <a:rPr lang="zh-CN" altLang="en-US" sz="1200" smtClean="0"/>
              <a:t>第五级</a:t>
            </a:r>
            <a:endParaRPr lang="zh-CN" altLang="en-US" sz="1200" smtClean="0"/>
          </a:p>
        </p:txBody>
      </p:sp>
      <p:sp>
        <p:nvSpPr>
          <p:cNvPr id="2054" name="页脚占位符 5"/>
          <p:cNvSpPr>
            <a:spLocks noGrp="1" noChangeArrowheads="1"/>
          </p:cNvSpPr>
          <p:nvPr>
            <p:ph type="ftr" sz="quarter" idx="4"/>
          </p:nvPr>
        </p:nvSpPr>
        <p:spPr bwMode="auto">
          <a:xfrm>
            <a:off x="0" y="9326563"/>
            <a:ext cx="2889250" cy="492125"/>
          </a:xfrm>
          <a:prstGeom prst="rect">
            <a:avLst/>
          </a:prstGeom>
          <a:noFill/>
          <a:ln w="9525">
            <a:noFill/>
            <a:miter lim="800000"/>
          </a:ln>
        </p:spPr>
        <p:txBody>
          <a:bodyPr vert="horz" wrap="square" lIns="91440" tIns="45720" rIns="91440" bIns="45720" numCol="1" anchor="b" anchorCtr="0" compatLnSpc="1"/>
          <a:lstStyle>
            <a:lvl1pPr eaLnBrk="1" hangingPunct="1">
              <a:buFont typeface="Arial" pitchFamily="34" charset="0"/>
              <a:buNone/>
              <a:defRPr sz="1200"/>
            </a:lvl1pPr>
          </a:lstStyle>
          <a:p>
            <a:pPr>
              <a:defRPr/>
            </a:pPr>
            <a:endParaRPr lang="zh-CN" altLang="en-US"/>
          </a:p>
        </p:txBody>
      </p:sp>
      <p:sp>
        <p:nvSpPr>
          <p:cNvPr id="2055" name="灯片编号占位符 6"/>
          <p:cNvSpPr>
            <a:spLocks noGrp="1" noChangeArrowheads="1"/>
          </p:cNvSpPr>
          <p:nvPr>
            <p:ph type="sldNum" sz="quarter" idx="5"/>
          </p:nvPr>
        </p:nvSpPr>
        <p:spPr bwMode="auto">
          <a:xfrm>
            <a:off x="3778250" y="9326563"/>
            <a:ext cx="2889250" cy="492125"/>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itchFamily="34" charset="0"/>
              <a:buNone/>
              <a:defRPr/>
            </a:lvl1pPr>
          </a:lstStyle>
          <a:p>
            <a:pPr>
              <a:defRPr/>
            </a:pPr>
            <a:fld id="{353D7418-2702-4526-97B1-174C231E929E}" type="slidenum">
              <a:rPr lang="zh-CN" altLang="en-US"/>
            </a:fld>
            <a:endParaRPr lang="zh-CN" altLang="en-US" sz="1200"/>
          </a:p>
        </p:txBody>
      </p:sp>
    </p:spTree>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xfrm>
            <a:off x="879475" y="736600"/>
            <a:ext cx="4908550" cy="3683000"/>
          </a:xfrm>
        </p:spPr>
      </p:sp>
      <p:sp>
        <p:nvSpPr>
          <p:cNvPr id="7171" name="备注占位符 2"/>
          <p:cNvSpPr>
            <a:spLocks noGrp="1"/>
          </p:cNvSpPr>
          <p:nvPr>
            <p:ph type="body" idx="1"/>
          </p:nvPr>
        </p:nvSpPr>
        <p:spPr bwMode="auto">
          <a:xfrm>
            <a:off x="666750" y="4664075"/>
            <a:ext cx="5335588" cy="441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dirty="0" smtClean="0"/>
          </a:p>
        </p:txBody>
      </p:sp>
      <p:sp>
        <p:nvSpPr>
          <p:cNvPr id="717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168EC78C-7045-4616-9C67-09878DD9A2CE}" type="slidenum">
              <a:rPr lang="zh-CN" altLang="en-US" smtClean="0"/>
            </a:fld>
            <a:endParaRPr lang="zh-CN" altLang="en-US" sz="12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879475" y="736600"/>
            <a:ext cx="4908550" cy="3683000"/>
          </a:xfrm>
        </p:spPr>
      </p:sp>
      <p:sp>
        <p:nvSpPr>
          <p:cNvPr id="9219" name="Rectangle 3"/>
          <p:cNvSpPr>
            <a:spLocks noGrp="1" noChangeArrowheads="1"/>
          </p:cNvSpPr>
          <p:nvPr>
            <p:ph type="body" idx="1"/>
          </p:nvPr>
        </p:nvSpPr>
        <p:spPr bwMode="auto">
          <a:xfrm>
            <a:off x="666750" y="4664075"/>
            <a:ext cx="5335588" cy="441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Tree>
  </p:cSld>
  <p:clrMapOvr>
    <a:overrideClrMapping bg1="lt1" tx1="dk1" bg2="lt2" tx2="dk2" accent1="accent1" accent2="accent2" accent3="accent3" accent4="accent4" accent5="accent5" accent6="accent6" hlink="hlink" folHlink="folHlink"/>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a:xfrm>
            <a:off x="879475" y="736600"/>
            <a:ext cx="4908550" cy="3683000"/>
          </a:xfrm>
        </p:spPr>
      </p:sp>
      <p:sp>
        <p:nvSpPr>
          <p:cNvPr id="65539" name="备注占位符 2"/>
          <p:cNvSpPr>
            <a:spLocks noGrp="1"/>
          </p:cNvSpPr>
          <p:nvPr>
            <p:ph type="body" idx="1"/>
          </p:nvPr>
        </p:nvSpPr>
        <p:spPr>
          <a:xfrm>
            <a:off x="709613" y="4459288"/>
            <a:ext cx="5683250" cy="4224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CN" altLang="en-US" b="1" dirty="0" smtClean="0">
                <a:latin typeface="微软雅黑" pitchFamily="34" charset="-122"/>
                <a:ea typeface="微软雅黑" pitchFamily="34" charset="-122"/>
              </a:rPr>
              <a:t>登陆市场规模是一个用年收入表示的数值，了解前期目标市场的规模非常重要，尽管你可以日后进行调整，但尽早考虑这一问题能帮助你发现正确的发展方向。</a:t>
            </a:r>
            <a:endParaRPr lang="en-US" altLang="zh-CN" b="1" dirty="0" smtClean="0">
              <a:latin typeface="微软雅黑" pitchFamily="34" charset="-122"/>
              <a:ea typeface="微软雅黑" pitchFamily="34" charset="-122"/>
            </a:endParaRPr>
          </a:p>
          <a:p>
            <a:pPr eaLnBrk="1" hangingPunct="1">
              <a:spcBef>
                <a:spcPct val="0"/>
              </a:spcBef>
            </a:pPr>
            <a:endParaRPr lang="zh-CN" altLang="en-US" dirty="0" smtClean="0"/>
          </a:p>
        </p:txBody>
      </p:sp>
      <p:sp>
        <p:nvSpPr>
          <p:cNvPr id="655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spcBef>
                <a:spcPct val="30000"/>
              </a:spcBef>
              <a:defRPr sz="1200">
                <a:solidFill>
                  <a:schemeClr val="tx1"/>
                </a:solidFill>
                <a:latin typeface="Arial" pitchFamily="34" charset="0"/>
              </a:defRPr>
            </a:lvl1pPr>
            <a:lvl2pPr marL="742950" indent="-285750" defTabSz="942975">
              <a:spcBef>
                <a:spcPct val="30000"/>
              </a:spcBef>
              <a:defRPr sz="1200">
                <a:solidFill>
                  <a:schemeClr val="tx1"/>
                </a:solidFill>
                <a:latin typeface="Arial" pitchFamily="34" charset="0"/>
              </a:defRPr>
            </a:lvl2pPr>
            <a:lvl3pPr marL="1143000" indent="-228600" defTabSz="942975">
              <a:spcBef>
                <a:spcPct val="30000"/>
              </a:spcBef>
              <a:defRPr sz="1200">
                <a:solidFill>
                  <a:schemeClr val="tx1"/>
                </a:solidFill>
                <a:latin typeface="Arial" pitchFamily="34" charset="0"/>
              </a:defRPr>
            </a:lvl3pPr>
            <a:lvl4pPr marL="1600200" indent="-228600" defTabSz="942975">
              <a:spcBef>
                <a:spcPct val="30000"/>
              </a:spcBef>
              <a:defRPr sz="1200">
                <a:solidFill>
                  <a:schemeClr val="tx1"/>
                </a:solidFill>
                <a:latin typeface="Arial" pitchFamily="34" charset="0"/>
              </a:defRPr>
            </a:lvl4pPr>
            <a:lvl5pPr marL="2057400" indent="-228600" defTabSz="942975">
              <a:spcBef>
                <a:spcPct val="30000"/>
              </a:spcBef>
              <a:defRPr sz="1200">
                <a:solidFill>
                  <a:schemeClr val="tx1"/>
                </a:solidFill>
                <a:latin typeface="Arial" pitchFamily="34" charset="0"/>
              </a:defRPr>
            </a:lvl5pPr>
            <a:lvl6pPr marL="2514600" indent="-228600" defTabSz="942975" eaLnBrk="0" fontAlgn="base" hangingPunct="0">
              <a:spcBef>
                <a:spcPct val="30000"/>
              </a:spcBef>
              <a:spcAft>
                <a:spcPct val="0"/>
              </a:spcAft>
              <a:defRPr sz="1200">
                <a:solidFill>
                  <a:schemeClr val="tx1"/>
                </a:solidFill>
                <a:latin typeface="Arial" pitchFamily="34" charset="0"/>
              </a:defRPr>
            </a:lvl6pPr>
            <a:lvl7pPr marL="2971800" indent="-228600" defTabSz="942975" eaLnBrk="0" fontAlgn="base" hangingPunct="0">
              <a:spcBef>
                <a:spcPct val="30000"/>
              </a:spcBef>
              <a:spcAft>
                <a:spcPct val="0"/>
              </a:spcAft>
              <a:defRPr sz="1200">
                <a:solidFill>
                  <a:schemeClr val="tx1"/>
                </a:solidFill>
                <a:latin typeface="Arial" pitchFamily="34" charset="0"/>
              </a:defRPr>
            </a:lvl7pPr>
            <a:lvl8pPr marL="3429000" indent="-228600" defTabSz="942975" eaLnBrk="0" fontAlgn="base" hangingPunct="0">
              <a:spcBef>
                <a:spcPct val="30000"/>
              </a:spcBef>
              <a:spcAft>
                <a:spcPct val="0"/>
              </a:spcAft>
              <a:defRPr sz="1200">
                <a:solidFill>
                  <a:schemeClr val="tx1"/>
                </a:solidFill>
                <a:latin typeface="Arial" pitchFamily="34" charset="0"/>
              </a:defRPr>
            </a:lvl8pPr>
            <a:lvl9pPr marL="3886200" indent="-228600" defTabSz="942975" eaLnBrk="0" fontAlgn="base" hangingPunct="0">
              <a:spcBef>
                <a:spcPct val="30000"/>
              </a:spcBef>
              <a:spcAft>
                <a:spcPct val="0"/>
              </a:spcAft>
              <a:defRPr sz="1200">
                <a:solidFill>
                  <a:schemeClr val="tx1"/>
                </a:solidFill>
                <a:latin typeface="Arial" pitchFamily="34" charset="0"/>
              </a:defRPr>
            </a:lvl9pPr>
          </a:lstStyle>
          <a:p>
            <a:pPr>
              <a:spcBef>
                <a:spcPct val="0"/>
              </a:spcBef>
            </a:pPr>
            <a:fld id="{F0333E96-BA28-42E3-9C1F-F340619F9693}" type="slidenum">
              <a:rPr lang="zh-CN" altLang="en-US" smtClean="0">
                <a:latin typeface="Calibri" pitchFamily="34" charset="0"/>
              </a:rPr>
            </a:fld>
            <a:endParaRPr lang="zh-CN" altLang="en-US" smtClean="0">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幻灯片图像占位符 1"/>
          <p:cNvSpPr>
            <a:spLocks noGrp="1" noRot="1" noChangeAspect="1" noTextEdit="1"/>
          </p:cNvSpPr>
          <p:nvPr>
            <p:ph type="sldImg"/>
          </p:nvPr>
        </p:nvSpPr>
        <p:spPr>
          <a:xfrm>
            <a:off x="879475" y="736600"/>
            <a:ext cx="4908550" cy="3683000"/>
          </a:xfrm>
        </p:spPr>
      </p:sp>
      <p:sp>
        <p:nvSpPr>
          <p:cNvPr id="178179" name="备注占位符 2"/>
          <p:cNvSpPr>
            <a:spLocks noGrp="1"/>
          </p:cNvSpPr>
          <p:nvPr>
            <p:ph type="body" idx="1"/>
          </p:nvPr>
        </p:nvSpPr>
        <p:spPr>
          <a:xfrm>
            <a:off x="709613" y="4459288"/>
            <a:ext cx="5683250" cy="4224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smtClean="0"/>
          </a:p>
        </p:txBody>
      </p:sp>
      <p:sp>
        <p:nvSpPr>
          <p:cNvPr id="17818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spcBef>
                <a:spcPct val="30000"/>
              </a:spcBef>
              <a:defRPr sz="1200">
                <a:solidFill>
                  <a:schemeClr val="tx1"/>
                </a:solidFill>
                <a:latin typeface="Arial" pitchFamily="34" charset="0"/>
              </a:defRPr>
            </a:lvl1pPr>
            <a:lvl2pPr marL="742950" indent="-285750" defTabSz="942975">
              <a:spcBef>
                <a:spcPct val="30000"/>
              </a:spcBef>
              <a:defRPr sz="1200">
                <a:solidFill>
                  <a:schemeClr val="tx1"/>
                </a:solidFill>
                <a:latin typeface="Arial" pitchFamily="34" charset="0"/>
              </a:defRPr>
            </a:lvl2pPr>
            <a:lvl3pPr marL="1143000" indent="-228600" defTabSz="942975">
              <a:spcBef>
                <a:spcPct val="30000"/>
              </a:spcBef>
              <a:defRPr sz="1200">
                <a:solidFill>
                  <a:schemeClr val="tx1"/>
                </a:solidFill>
                <a:latin typeface="Arial" pitchFamily="34" charset="0"/>
              </a:defRPr>
            </a:lvl3pPr>
            <a:lvl4pPr marL="1600200" indent="-228600" defTabSz="942975">
              <a:spcBef>
                <a:spcPct val="30000"/>
              </a:spcBef>
              <a:defRPr sz="1200">
                <a:solidFill>
                  <a:schemeClr val="tx1"/>
                </a:solidFill>
                <a:latin typeface="Arial" pitchFamily="34" charset="0"/>
              </a:defRPr>
            </a:lvl4pPr>
            <a:lvl5pPr marL="2057400" indent="-228600" defTabSz="942975">
              <a:spcBef>
                <a:spcPct val="30000"/>
              </a:spcBef>
              <a:defRPr sz="1200">
                <a:solidFill>
                  <a:schemeClr val="tx1"/>
                </a:solidFill>
                <a:latin typeface="Arial" pitchFamily="34" charset="0"/>
              </a:defRPr>
            </a:lvl5pPr>
            <a:lvl6pPr marL="2514600" indent="-228600" defTabSz="942975" eaLnBrk="0" fontAlgn="base" hangingPunct="0">
              <a:spcBef>
                <a:spcPct val="30000"/>
              </a:spcBef>
              <a:spcAft>
                <a:spcPct val="0"/>
              </a:spcAft>
              <a:defRPr sz="1200">
                <a:solidFill>
                  <a:schemeClr val="tx1"/>
                </a:solidFill>
                <a:latin typeface="Arial" pitchFamily="34" charset="0"/>
              </a:defRPr>
            </a:lvl6pPr>
            <a:lvl7pPr marL="2971800" indent="-228600" defTabSz="942975" eaLnBrk="0" fontAlgn="base" hangingPunct="0">
              <a:spcBef>
                <a:spcPct val="30000"/>
              </a:spcBef>
              <a:spcAft>
                <a:spcPct val="0"/>
              </a:spcAft>
              <a:defRPr sz="1200">
                <a:solidFill>
                  <a:schemeClr val="tx1"/>
                </a:solidFill>
                <a:latin typeface="Arial" pitchFamily="34" charset="0"/>
              </a:defRPr>
            </a:lvl7pPr>
            <a:lvl8pPr marL="3429000" indent="-228600" defTabSz="942975" eaLnBrk="0" fontAlgn="base" hangingPunct="0">
              <a:spcBef>
                <a:spcPct val="30000"/>
              </a:spcBef>
              <a:spcAft>
                <a:spcPct val="0"/>
              </a:spcAft>
              <a:defRPr sz="1200">
                <a:solidFill>
                  <a:schemeClr val="tx1"/>
                </a:solidFill>
                <a:latin typeface="Arial" pitchFamily="34" charset="0"/>
              </a:defRPr>
            </a:lvl8pPr>
            <a:lvl9pPr marL="3886200" indent="-228600" defTabSz="942975" eaLnBrk="0" fontAlgn="base" hangingPunct="0">
              <a:spcBef>
                <a:spcPct val="30000"/>
              </a:spcBef>
              <a:spcAft>
                <a:spcPct val="0"/>
              </a:spcAft>
              <a:defRPr sz="1200">
                <a:solidFill>
                  <a:schemeClr val="tx1"/>
                </a:solidFill>
                <a:latin typeface="Arial" pitchFamily="34" charset="0"/>
              </a:defRPr>
            </a:lvl9pPr>
          </a:lstStyle>
          <a:p>
            <a:pPr>
              <a:spcBef>
                <a:spcPct val="0"/>
              </a:spcBef>
            </a:pPr>
            <a:fld id="{2DF05B0C-8954-4219-BA5F-31CFBCF21F27}" type="slidenum">
              <a:rPr lang="zh-CN" altLang="en-US" smtClean="0">
                <a:latin typeface="Calibri" pitchFamily="34" charset="0"/>
              </a:rPr>
            </a:fld>
            <a:endParaRPr lang="zh-CN" altLang="en-US" smtClean="0">
              <a:latin typeface="Calibri"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幻灯片图像占位符 1"/>
          <p:cNvSpPr>
            <a:spLocks noGrp="1" noRot="1" noChangeAspect="1" noTextEdit="1"/>
          </p:cNvSpPr>
          <p:nvPr>
            <p:ph type="sldImg"/>
          </p:nvPr>
        </p:nvSpPr>
        <p:spPr>
          <a:xfrm>
            <a:off x="879475" y="736600"/>
            <a:ext cx="4908550" cy="3683000"/>
          </a:xfrm>
        </p:spPr>
      </p:sp>
      <p:sp>
        <p:nvSpPr>
          <p:cNvPr id="178179" name="备注占位符 2"/>
          <p:cNvSpPr>
            <a:spLocks noGrp="1"/>
          </p:cNvSpPr>
          <p:nvPr>
            <p:ph type="body" idx="1"/>
          </p:nvPr>
        </p:nvSpPr>
        <p:spPr>
          <a:xfrm>
            <a:off x="709613" y="4459288"/>
            <a:ext cx="5683250" cy="4224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dirty="0" smtClean="0"/>
          </a:p>
        </p:txBody>
      </p:sp>
      <p:sp>
        <p:nvSpPr>
          <p:cNvPr id="17818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spcBef>
                <a:spcPct val="30000"/>
              </a:spcBef>
              <a:defRPr sz="1200">
                <a:solidFill>
                  <a:schemeClr val="tx1"/>
                </a:solidFill>
                <a:latin typeface="Arial" pitchFamily="34" charset="0"/>
              </a:defRPr>
            </a:lvl1pPr>
            <a:lvl2pPr marL="742950" indent="-285750" defTabSz="942975">
              <a:spcBef>
                <a:spcPct val="30000"/>
              </a:spcBef>
              <a:defRPr sz="1200">
                <a:solidFill>
                  <a:schemeClr val="tx1"/>
                </a:solidFill>
                <a:latin typeface="Arial" pitchFamily="34" charset="0"/>
              </a:defRPr>
            </a:lvl2pPr>
            <a:lvl3pPr marL="1143000" indent="-228600" defTabSz="942975">
              <a:spcBef>
                <a:spcPct val="30000"/>
              </a:spcBef>
              <a:defRPr sz="1200">
                <a:solidFill>
                  <a:schemeClr val="tx1"/>
                </a:solidFill>
                <a:latin typeface="Arial" pitchFamily="34" charset="0"/>
              </a:defRPr>
            </a:lvl3pPr>
            <a:lvl4pPr marL="1600200" indent="-228600" defTabSz="942975">
              <a:spcBef>
                <a:spcPct val="30000"/>
              </a:spcBef>
              <a:defRPr sz="1200">
                <a:solidFill>
                  <a:schemeClr val="tx1"/>
                </a:solidFill>
                <a:latin typeface="Arial" pitchFamily="34" charset="0"/>
              </a:defRPr>
            </a:lvl4pPr>
            <a:lvl5pPr marL="2057400" indent="-228600" defTabSz="942975">
              <a:spcBef>
                <a:spcPct val="30000"/>
              </a:spcBef>
              <a:defRPr sz="1200">
                <a:solidFill>
                  <a:schemeClr val="tx1"/>
                </a:solidFill>
                <a:latin typeface="Arial" pitchFamily="34" charset="0"/>
              </a:defRPr>
            </a:lvl5pPr>
            <a:lvl6pPr marL="2514600" indent="-228600" defTabSz="942975" eaLnBrk="0" fontAlgn="base" hangingPunct="0">
              <a:spcBef>
                <a:spcPct val="30000"/>
              </a:spcBef>
              <a:spcAft>
                <a:spcPct val="0"/>
              </a:spcAft>
              <a:defRPr sz="1200">
                <a:solidFill>
                  <a:schemeClr val="tx1"/>
                </a:solidFill>
                <a:latin typeface="Arial" pitchFamily="34" charset="0"/>
              </a:defRPr>
            </a:lvl6pPr>
            <a:lvl7pPr marL="2971800" indent="-228600" defTabSz="942975" eaLnBrk="0" fontAlgn="base" hangingPunct="0">
              <a:spcBef>
                <a:spcPct val="30000"/>
              </a:spcBef>
              <a:spcAft>
                <a:spcPct val="0"/>
              </a:spcAft>
              <a:defRPr sz="1200">
                <a:solidFill>
                  <a:schemeClr val="tx1"/>
                </a:solidFill>
                <a:latin typeface="Arial" pitchFamily="34" charset="0"/>
              </a:defRPr>
            </a:lvl7pPr>
            <a:lvl8pPr marL="3429000" indent="-228600" defTabSz="942975" eaLnBrk="0" fontAlgn="base" hangingPunct="0">
              <a:spcBef>
                <a:spcPct val="30000"/>
              </a:spcBef>
              <a:spcAft>
                <a:spcPct val="0"/>
              </a:spcAft>
              <a:defRPr sz="1200">
                <a:solidFill>
                  <a:schemeClr val="tx1"/>
                </a:solidFill>
                <a:latin typeface="Arial" pitchFamily="34" charset="0"/>
              </a:defRPr>
            </a:lvl8pPr>
            <a:lvl9pPr marL="3886200" indent="-228600" defTabSz="942975" eaLnBrk="0" fontAlgn="base" hangingPunct="0">
              <a:spcBef>
                <a:spcPct val="30000"/>
              </a:spcBef>
              <a:spcAft>
                <a:spcPct val="0"/>
              </a:spcAft>
              <a:defRPr sz="1200">
                <a:solidFill>
                  <a:schemeClr val="tx1"/>
                </a:solidFill>
                <a:latin typeface="Arial" pitchFamily="34" charset="0"/>
              </a:defRPr>
            </a:lvl9pPr>
          </a:lstStyle>
          <a:p>
            <a:pPr>
              <a:spcBef>
                <a:spcPct val="0"/>
              </a:spcBef>
            </a:pPr>
            <a:fld id="{2DF05B0C-8954-4219-BA5F-31CFBCF21F27}" type="slidenum">
              <a:rPr lang="zh-CN" altLang="en-US" smtClean="0">
                <a:latin typeface="Calibri" pitchFamily="34" charset="0"/>
              </a:rPr>
            </a:fld>
            <a:endParaRPr lang="zh-CN" altLang="en-US" smtClean="0">
              <a:latin typeface="Calibri"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xfrm>
            <a:off x="879475" y="736600"/>
            <a:ext cx="4908550" cy="3683000"/>
          </a:xfrm>
        </p:spPr>
      </p:sp>
      <p:sp>
        <p:nvSpPr>
          <p:cNvPr id="13315" name="备注占位符 2"/>
          <p:cNvSpPr>
            <a:spLocks noGrp="1"/>
          </p:cNvSpPr>
          <p:nvPr>
            <p:ph type="body" idx="1"/>
          </p:nvPr>
        </p:nvSpPr>
        <p:spPr bwMode="auto">
          <a:xfrm>
            <a:off x="666750" y="4725988"/>
            <a:ext cx="5335588" cy="38671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视频</a:t>
            </a:r>
            <a:endParaRPr lang="zh-CN" altLang="en-US" smtClean="0"/>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E14CA4E9-5778-4121-B2BF-74AEA2C05104}" type="slidenum">
              <a:rPr lang="zh-CN" altLang="en-US" smtClean="0"/>
            </a:fld>
            <a:endParaRPr lang="zh-CN" altLang="en-US" sz="120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幻灯片图像占位符 1"/>
          <p:cNvSpPr>
            <a:spLocks noGrp="1" noRot="1" noChangeAspect="1" noTextEdit="1"/>
          </p:cNvSpPr>
          <p:nvPr>
            <p:ph type="sldImg"/>
          </p:nvPr>
        </p:nvSpPr>
        <p:spPr>
          <a:xfrm>
            <a:off x="879475" y="736600"/>
            <a:ext cx="4908550" cy="3683000"/>
          </a:xfrm>
        </p:spPr>
      </p:sp>
      <p:sp>
        <p:nvSpPr>
          <p:cNvPr id="136195" name="备注占位符 2"/>
          <p:cNvSpPr>
            <a:spLocks noGrp="1"/>
          </p:cNvSpPr>
          <p:nvPr>
            <p:ph type="body" idx="1"/>
          </p:nvPr>
        </p:nvSpPr>
        <p:spPr bwMode="auto">
          <a:xfrm>
            <a:off x="666750" y="4725988"/>
            <a:ext cx="5335588" cy="38671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3619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1C9DEFEF-6A7E-467E-AC99-F1B6F9FBF2E2}" type="slidenum">
              <a:rPr lang="zh-CN" altLang="en-US" smtClean="0"/>
            </a:fld>
            <a:endParaRPr lang="zh-CN" altLang="en-US" sz="12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a:xfrm>
            <a:off x="879475" y="736600"/>
            <a:ext cx="4908550" cy="3683000"/>
          </a:xfrm>
        </p:spPr>
      </p:sp>
      <p:sp>
        <p:nvSpPr>
          <p:cNvPr id="76803" name="备注占位符 2"/>
          <p:cNvSpPr>
            <a:spLocks noGrp="1"/>
          </p:cNvSpPr>
          <p:nvPr>
            <p:ph type="body" idx="1"/>
          </p:nvPr>
        </p:nvSpPr>
        <p:spPr bwMode="auto">
          <a:xfrm>
            <a:off x="666750" y="4664075"/>
            <a:ext cx="5335588" cy="441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smtClean="0"/>
          </a:p>
        </p:txBody>
      </p:sp>
      <p:sp>
        <p:nvSpPr>
          <p:cNvPr id="7680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453FFDE4-800B-4188-A0CB-C5B00EE23195}" type="slidenum">
              <a:rPr lang="zh-CN" altLang="en-US" smtClean="0"/>
            </a:fld>
            <a:endParaRPr lang="zh-CN" altLang="en-US" sz="12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79475" y="736600"/>
            <a:ext cx="4908550" cy="3683000"/>
          </a:xfrm>
        </p:spPr>
      </p:sp>
      <p:sp>
        <p:nvSpPr>
          <p:cNvPr id="3" name="备注占位符 2"/>
          <p:cNvSpPr>
            <a:spLocks noGrp="1"/>
          </p:cNvSpPr>
          <p:nvPr>
            <p:ph type="body" idx="1"/>
          </p:nvPr>
        </p:nvSpPr>
        <p:spPr>
          <a:xfrm>
            <a:off x="666750" y="4725988"/>
            <a:ext cx="5335588" cy="386715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53D7418-2702-4526-97B1-174C231E929E}" type="slidenum">
              <a:rPr lang="zh-CN" altLang="en-US" smtClean="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54788" y="355600"/>
            <a:ext cx="2038350" cy="59658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39738" y="355600"/>
            <a:ext cx="5962650" cy="59658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49263" y="1219200"/>
            <a:ext cx="3975100" cy="5102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576763" y="1219200"/>
            <a:ext cx="3976687" cy="5102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srcRect/>
          <a:tile tx="0" ty="0" sx="100000" sy="100000" flip="none" algn="tl"/>
        </a:blipFill>
        <a:effectLst/>
      </p:bgPr>
    </p:bg>
    <p:spTree>
      <p:nvGrpSpPr>
        <p:cNvPr id="1" name=""/>
        <p:cNvGrpSpPr/>
        <p:nvPr/>
      </p:nvGrpSpPr>
      <p:grpSpPr>
        <a:xfrm>
          <a:off x="0" y="0"/>
          <a:ext cx="0" cy="0"/>
          <a:chOff x="0" y="0"/>
          <a:chExt cx="0" cy="0"/>
        </a:xfrm>
      </p:grpSpPr>
      <p:sp>
        <p:nvSpPr>
          <p:cNvPr id="1026" name="KSO_BT1"/>
          <p:cNvSpPr>
            <a:spLocks noGrp="1" noChangeArrowheads="1"/>
          </p:cNvSpPr>
          <p:nvPr>
            <p:ph type="title" idx="4294967295"/>
          </p:nvPr>
        </p:nvSpPr>
        <p:spPr bwMode="auto">
          <a:xfrm>
            <a:off x="439738" y="188913"/>
            <a:ext cx="815340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zh-CN" smtClean="0">
                <a:sym typeface="Calibri Light" panose="020F0302020204030204" pitchFamily="34" charset="0"/>
              </a:rPr>
              <a:t>单击此处编辑母版标题样式</a:t>
            </a:r>
            <a:endParaRPr lang="zh-CN" altLang="zh-CN" smtClean="0">
              <a:sym typeface="Calibri Light" panose="020F0302020204030204" pitchFamily="34" charset="0"/>
            </a:endParaRPr>
          </a:p>
        </p:txBody>
      </p:sp>
      <p:sp>
        <p:nvSpPr>
          <p:cNvPr id="1027" name="KSO_BC1"/>
          <p:cNvSpPr>
            <a:spLocks noGrp="1" noChangeArrowheads="1"/>
          </p:cNvSpPr>
          <p:nvPr>
            <p:ph type="body" idx="1"/>
          </p:nvPr>
        </p:nvSpPr>
        <p:spPr bwMode="auto">
          <a:xfrm>
            <a:off x="449263" y="1219200"/>
            <a:ext cx="8104187" cy="510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smtClean="0">
                <a:sym typeface="Calibri" pitchFamily="34" charset="0"/>
              </a:rPr>
              <a:t>单击此处编辑母版文本样式</a:t>
            </a:r>
            <a:endParaRPr lang="zh-CN" altLang="zh-CN" smtClean="0">
              <a:sym typeface="Calibri" pitchFamily="34" charset="0"/>
            </a:endParaRPr>
          </a:p>
          <a:p>
            <a:pPr lvl="1"/>
            <a:r>
              <a:rPr lang="zh-CN" altLang="zh-CN" smtClean="0">
                <a:sym typeface="Calibri" pitchFamily="34" charset="0"/>
              </a:rPr>
              <a:t>第二级</a:t>
            </a:r>
            <a:endParaRPr lang="zh-CN" altLang="zh-CN" smtClean="0">
              <a:sym typeface="Calibri" pitchFamily="34" charset="0"/>
            </a:endParaRPr>
          </a:p>
        </p:txBody>
      </p:sp>
      <p:sp>
        <p:nvSpPr>
          <p:cNvPr id="1028" name="页脚占位符 4"/>
          <p:cNvSpPr>
            <a:spLocks noChangeArrowheads="1"/>
          </p:cNvSpPr>
          <p:nvPr userDrawn="1"/>
        </p:nvSpPr>
        <p:spPr bwMode="auto">
          <a:xfrm>
            <a:off x="6300788" y="6521450"/>
            <a:ext cx="284321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 typeface="Arial" pitchFamily="34" charset="0"/>
              <a:buNone/>
              <a:defRPr/>
            </a:pPr>
            <a:r>
              <a:rPr lang="zh-CN" altLang="en-US" sz="1200" dirty="0" smtClean="0">
                <a:latin typeface="微软雅黑" pitchFamily="34" charset="-122"/>
                <a:ea typeface="微软雅黑" pitchFamily="34" charset="-122"/>
                <a:sym typeface="Calibri" pitchFamily="34" charset="0"/>
              </a:rPr>
              <a:t>中创教育</a:t>
            </a:r>
            <a:r>
              <a:rPr lang="en-US" altLang="zh-CN" sz="1200" dirty="0" smtClean="0">
                <a:latin typeface="微软雅黑" pitchFamily="34" charset="-122"/>
                <a:ea typeface="微软雅黑" pitchFamily="34" charset="-122"/>
                <a:sym typeface="Calibri" pitchFamily="34" charset="0"/>
              </a:rPr>
              <a:t>@</a:t>
            </a:r>
            <a:r>
              <a:rPr lang="zh-CN" altLang="en-US" sz="1200" dirty="0" smtClean="0">
                <a:latin typeface="微软雅黑" pitchFamily="34" charset="-122"/>
                <a:ea typeface="微软雅黑" pitchFamily="34" charset="-122"/>
                <a:sym typeface="Calibri" pitchFamily="34" charset="0"/>
              </a:rPr>
              <a:t>高校创就业教育创新服务商</a:t>
            </a:r>
            <a:endParaRPr lang="zh-CN" altLang="en-US" sz="1200" dirty="0" smtClean="0">
              <a:latin typeface="微软雅黑" pitchFamily="34" charset="-122"/>
              <a:ea typeface="微软雅黑" pitchFamily="34" charset="-122"/>
              <a:sym typeface="Calibri" pitchFamily="34" charset="0"/>
            </a:endParaRPr>
          </a:p>
        </p:txBody>
      </p:sp>
      <p:pic>
        <p:nvPicPr>
          <p:cNvPr id="1029" name="图片 1"/>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435975" y="14288"/>
            <a:ext cx="70802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marL="914400" indent="-914400" algn="l" rtl="0" eaLnBrk="0" fontAlgn="base" hangingPunct="0">
        <a:lnSpc>
          <a:spcPct val="90000"/>
        </a:lnSpc>
        <a:spcBef>
          <a:spcPct val="0"/>
        </a:spcBef>
        <a:spcAft>
          <a:spcPct val="0"/>
        </a:spcAft>
        <a:defRPr sz="3200" b="1">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3200" b="1">
          <a:solidFill>
            <a:schemeClr val="tx1"/>
          </a:solidFill>
          <a:latin typeface="Franklin Gothic Medium" pitchFamily="34" charset="0"/>
          <a:ea typeface="微软雅黑" pitchFamily="34"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3200" b="1">
          <a:solidFill>
            <a:schemeClr val="tx1"/>
          </a:solidFill>
          <a:latin typeface="Franklin Gothic Medium" pitchFamily="34" charset="0"/>
          <a:ea typeface="微软雅黑" pitchFamily="34"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3200" b="1">
          <a:solidFill>
            <a:schemeClr val="tx1"/>
          </a:solidFill>
          <a:latin typeface="Franklin Gothic Medium" pitchFamily="34" charset="0"/>
          <a:ea typeface="微软雅黑" pitchFamily="34"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3200" b="1">
          <a:solidFill>
            <a:schemeClr val="tx1"/>
          </a:solidFill>
          <a:latin typeface="Franklin Gothic Medium" pitchFamily="34" charset="0"/>
          <a:ea typeface="微软雅黑" pitchFamily="34"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3200" b="1">
          <a:solidFill>
            <a:schemeClr val="accent1"/>
          </a:solidFill>
          <a:latin typeface="黑体" pitchFamily="2" charset="-122"/>
          <a:ea typeface="黑体"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3200" b="1">
          <a:solidFill>
            <a:schemeClr val="accent1"/>
          </a:solidFill>
          <a:latin typeface="黑体" pitchFamily="2" charset="-122"/>
          <a:ea typeface="黑体"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3200" b="1">
          <a:solidFill>
            <a:schemeClr val="accent1"/>
          </a:solidFill>
          <a:latin typeface="黑体" pitchFamily="2" charset="-122"/>
          <a:ea typeface="黑体"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3200" b="1">
          <a:solidFill>
            <a:schemeClr val="accent1"/>
          </a:solidFill>
          <a:latin typeface="黑体" pitchFamily="2" charset="-122"/>
          <a:ea typeface="黑体" pitchFamily="2" charset="-122"/>
          <a:sym typeface="Calibri Light" panose="020F0302020204030204" pitchFamily="34" charset="0"/>
        </a:defRPr>
      </a:lvl9pPr>
    </p:titleStyle>
    <p:bodyStyle>
      <a:lvl1pPr marL="361950" indent="-361950" algn="just" rtl="0" eaLnBrk="0" fontAlgn="base" hangingPunct="0">
        <a:lnSpc>
          <a:spcPct val="110000"/>
        </a:lnSpc>
        <a:spcBef>
          <a:spcPts val="1600"/>
        </a:spcBef>
        <a:spcAft>
          <a:spcPct val="0"/>
        </a:spcAft>
        <a:buSzPct val="60000"/>
        <a:buFont typeface="黑体" pitchFamily="49" charset="-122"/>
        <a:buChar char="〉"/>
        <a:defRPr sz="2000">
          <a:solidFill>
            <a:schemeClr val="accent1"/>
          </a:solidFill>
          <a:latin typeface="+mn-lt"/>
          <a:ea typeface="+mn-ea"/>
          <a:cs typeface="+mn-cs"/>
          <a:sym typeface="Calibri" pitchFamily="34" charset="0"/>
        </a:defRPr>
      </a:lvl1pPr>
      <a:lvl2pPr marL="357505" indent="-284480" algn="just" rtl="0" eaLnBrk="0" fontAlgn="base" hangingPunct="0">
        <a:lnSpc>
          <a:spcPct val="120000"/>
        </a:lnSpc>
        <a:spcBef>
          <a:spcPct val="0"/>
        </a:spcBef>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gn="l" rtl="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gn="l" rtl="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gn="l" rtl="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algn="l" rtl="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algn="l" rtl="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algn="l" rtl="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algn="l" rtl="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image" Target="../media/image26.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hyperlink" Target="mailto:cydol@126.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grpSp>
        <p:nvGrpSpPr>
          <p:cNvPr id="6147" name="组合 1"/>
          <p:cNvGrpSpPr/>
          <p:nvPr/>
        </p:nvGrpSpPr>
        <p:grpSpPr bwMode="auto">
          <a:xfrm>
            <a:off x="0" y="2592388"/>
            <a:ext cx="9144000" cy="1341437"/>
            <a:chOff x="0" y="-261035"/>
            <a:chExt cx="9144000" cy="1340892"/>
          </a:xfrm>
        </p:grpSpPr>
        <p:sp>
          <p:nvSpPr>
            <p:cNvPr id="6149" name="Rectangle 3"/>
            <p:cNvSpPr>
              <a:spLocks noChangeArrowheads="1"/>
            </p:cNvSpPr>
            <p:nvPr/>
          </p:nvSpPr>
          <p:spPr bwMode="auto">
            <a:xfrm flipH="1" flipV="1">
              <a:off x="0" y="-261035"/>
              <a:ext cx="9144000" cy="1340892"/>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6150" name="TextBox 4"/>
            <p:cNvSpPr>
              <a:spLocks noChangeArrowheads="1"/>
            </p:cNvSpPr>
            <p:nvPr/>
          </p:nvSpPr>
          <p:spPr bwMode="auto">
            <a:xfrm>
              <a:off x="251520" y="72198"/>
              <a:ext cx="8640960" cy="74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ctr" eaLnBrk="1" hangingPunct="1">
                <a:lnSpc>
                  <a:spcPct val="100000"/>
                </a:lnSpc>
                <a:spcBef>
                  <a:spcPct val="20000"/>
                </a:spcBef>
                <a:buSzTx/>
                <a:buFont typeface="Arial" pitchFamily="34" charset="0"/>
                <a:buNone/>
              </a:pPr>
              <a:r>
                <a:rPr lang="zh-CN" altLang="en-US" sz="3600" b="1" dirty="0">
                  <a:solidFill>
                    <a:schemeClr val="bg1"/>
                  </a:solidFill>
                  <a:latin typeface="微软雅黑" pitchFamily="34" charset="-122"/>
                  <a:ea typeface="微软雅黑" pitchFamily="34" charset="-122"/>
                  <a:sym typeface="微软雅黑" pitchFamily="34" charset="-122"/>
                </a:rPr>
                <a:t>大学</a:t>
              </a:r>
              <a:r>
                <a:rPr lang="zh-CN" altLang="en-US" sz="3600" b="1" dirty="0" smtClean="0">
                  <a:solidFill>
                    <a:schemeClr val="bg1"/>
                  </a:solidFill>
                  <a:latin typeface="微软雅黑" pitchFamily="34" charset="-122"/>
                  <a:ea typeface="微软雅黑" pitchFamily="34" charset="-122"/>
                  <a:sym typeface="微软雅黑" pitchFamily="34" charset="-122"/>
                </a:rPr>
                <a:t>生</a:t>
              </a:r>
              <a:r>
                <a:rPr lang="zh-CN" altLang="en-US" sz="4400" b="1" dirty="0">
                  <a:solidFill>
                    <a:srgbClr val="002060"/>
                  </a:solidFill>
                  <a:latin typeface="微软雅黑" pitchFamily="34" charset="-122"/>
                  <a:ea typeface="微软雅黑" pitchFamily="34" charset="-122"/>
                  <a:sym typeface="微软雅黑" pitchFamily="34" charset="-122"/>
                </a:rPr>
                <a:t>“互联网</a:t>
              </a:r>
              <a:r>
                <a:rPr lang="en-US" altLang="zh-CN" sz="4400" b="1" dirty="0">
                  <a:solidFill>
                    <a:srgbClr val="002060"/>
                  </a:solidFill>
                  <a:latin typeface="微软雅黑" pitchFamily="34" charset="-122"/>
                  <a:ea typeface="微软雅黑" pitchFamily="34" charset="-122"/>
                  <a:sym typeface="微软雅黑" pitchFamily="34" charset="-122"/>
                </a:rPr>
                <a:t>+</a:t>
              </a:r>
              <a:r>
                <a:rPr lang="zh-CN" altLang="en-US" sz="4400" b="1" dirty="0">
                  <a:solidFill>
                    <a:srgbClr val="002060"/>
                  </a:solidFill>
                  <a:latin typeface="微软雅黑" pitchFamily="34" charset="-122"/>
                  <a:ea typeface="微软雅黑" pitchFamily="34" charset="-122"/>
                  <a:sym typeface="微软雅黑" pitchFamily="34" charset="-122"/>
                </a:rPr>
                <a:t>”</a:t>
              </a:r>
              <a:r>
                <a:rPr lang="zh-CN" altLang="en-US" sz="3600" b="1" dirty="0">
                  <a:solidFill>
                    <a:schemeClr val="bg1"/>
                  </a:solidFill>
                  <a:latin typeface="微软雅黑" pitchFamily="34" charset="-122"/>
                  <a:ea typeface="微软雅黑" pitchFamily="34" charset="-122"/>
                  <a:sym typeface="微软雅黑" pitchFamily="34" charset="-122"/>
                </a:rPr>
                <a:t>创业</a:t>
              </a:r>
              <a:r>
                <a:rPr lang="zh-CN" altLang="en-US" sz="3600" b="1" dirty="0" smtClean="0">
                  <a:solidFill>
                    <a:schemeClr val="bg1"/>
                  </a:solidFill>
                  <a:latin typeface="微软雅黑" pitchFamily="34" charset="-122"/>
                  <a:ea typeface="微软雅黑" pitchFamily="34" charset="-122"/>
                  <a:sym typeface="微软雅黑" pitchFamily="34" charset="-122"/>
                </a:rPr>
                <a:t>大赛指导技术</a:t>
              </a:r>
              <a:endParaRPr lang="en-US" altLang="zh-CN" sz="3600" b="1" dirty="0">
                <a:solidFill>
                  <a:schemeClr val="bg1"/>
                </a:solidFill>
                <a:latin typeface="微软雅黑" pitchFamily="34" charset="-122"/>
                <a:ea typeface="微软雅黑" pitchFamily="34" charset="-122"/>
                <a:sym typeface="微软雅黑" pitchFamily="34" charset="-122"/>
              </a:endParaRPr>
            </a:p>
          </p:txBody>
        </p:sp>
      </p:grpSp>
      <p:sp>
        <p:nvSpPr>
          <p:cNvPr id="6148" name="矩形 2"/>
          <p:cNvSpPr>
            <a:spLocks noChangeArrowheads="1"/>
          </p:cNvSpPr>
          <p:nvPr/>
        </p:nvSpPr>
        <p:spPr bwMode="auto">
          <a:xfrm>
            <a:off x="973138" y="4724400"/>
            <a:ext cx="7456487"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50000"/>
              </a:lnSpc>
              <a:spcBef>
                <a:spcPct val="0"/>
              </a:spcBef>
              <a:buSzTx/>
              <a:buFont typeface="Arial" pitchFamily="34" charset="0"/>
              <a:buNone/>
            </a:pPr>
            <a:r>
              <a:rPr lang="zh-CN" altLang="en-US" sz="1800" b="1" dirty="0">
                <a:solidFill>
                  <a:srgbClr val="47494B"/>
                </a:solidFill>
                <a:latin typeface="微软雅黑" pitchFamily="34" charset="-122"/>
                <a:ea typeface="微软雅黑" pitchFamily="34" charset="-122"/>
                <a:sym typeface="微软雅黑" pitchFamily="34" charset="-122"/>
              </a:rPr>
              <a:t>愿同仁以</a:t>
            </a:r>
            <a:r>
              <a:rPr lang="zh-CN" altLang="en-US" b="1" dirty="0">
                <a:solidFill>
                  <a:srgbClr val="FF0000"/>
                </a:solidFill>
                <a:latin typeface="微软雅黑" pitchFamily="34" charset="-122"/>
                <a:ea typeface="微软雅黑" pitchFamily="34" charset="-122"/>
                <a:sym typeface="微软雅黑" pitchFamily="34" charset="-122"/>
              </a:rPr>
              <a:t>创业者角色</a:t>
            </a:r>
            <a:r>
              <a:rPr lang="zh-CN" altLang="en-US" sz="1800" b="1" dirty="0">
                <a:solidFill>
                  <a:srgbClr val="47494B"/>
                </a:solidFill>
                <a:latin typeface="微软雅黑" pitchFamily="34" charset="-122"/>
                <a:ea typeface="微软雅黑" pitchFamily="34" charset="-122"/>
                <a:sym typeface="微软雅黑" pitchFamily="34" charset="-122"/>
              </a:rPr>
              <a:t>进行创新创</a:t>
            </a:r>
            <a:r>
              <a:rPr lang="zh-CN" altLang="en-US" sz="1800" b="1" dirty="0" smtClean="0">
                <a:solidFill>
                  <a:srgbClr val="47494B"/>
                </a:solidFill>
                <a:latin typeface="微软雅黑" pitchFamily="34" charset="-122"/>
                <a:ea typeface="微软雅黑" pitchFamily="34" charset="-122"/>
                <a:sym typeface="微软雅黑" pitchFamily="34" charset="-122"/>
              </a:rPr>
              <a:t>业教育与指导工</a:t>
            </a:r>
            <a:r>
              <a:rPr lang="zh-CN" altLang="en-US" sz="1800" b="1" dirty="0">
                <a:solidFill>
                  <a:srgbClr val="47494B"/>
                </a:solidFill>
                <a:latin typeface="微软雅黑" pitchFamily="34" charset="-122"/>
                <a:ea typeface="微软雅黑" pitchFamily="34" charset="-122"/>
                <a:sym typeface="微软雅黑" pitchFamily="34" charset="-122"/>
              </a:rPr>
              <a:t>作。</a:t>
            </a:r>
            <a:endParaRPr lang="zh-CN" altLang="en-US" sz="1800" b="1" dirty="0">
              <a:solidFill>
                <a:srgbClr val="47494B"/>
              </a:solidFill>
              <a:latin typeface="微软雅黑" pitchFamily="34" charset="-122"/>
              <a:ea typeface="微软雅黑" pitchFamily="34" charset="-122"/>
              <a:sym typeface="微软雅黑" pitchFamily="34" charset="-122"/>
            </a:endParaRPr>
          </a:p>
          <a:p>
            <a:pPr algn="r" eaLnBrk="1" hangingPunct="1">
              <a:lnSpc>
                <a:spcPct val="150000"/>
              </a:lnSpc>
              <a:spcBef>
                <a:spcPct val="0"/>
              </a:spcBef>
              <a:buSzTx/>
              <a:buFont typeface="Arial" pitchFamily="34" charset="0"/>
              <a:buNone/>
            </a:pPr>
            <a:r>
              <a:rPr lang="zh-CN" altLang="en-US" sz="1800" b="1" dirty="0">
                <a:solidFill>
                  <a:srgbClr val="47494B"/>
                </a:solidFill>
                <a:latin typeface="微软雅黑" pitchFamily="34" charset="-122"/>
                <a:ea typeface="微软雅黑" pitchFamily="34" charset="-122"/>
                <a:sym typeface="微软雅黑" pitchFamily="34" charset="-122"/>
              </a:rPr>
              <a:t>——中创教育 徐俊祥</a:t>
            </a:r>
            <a:endParaRPr lang="zh-CN" altLang="en-US" sz="1800" b="1" dirty="0">
              <a:solidFill>
                <a:srgbClr val="47494B"/>
              </a:solidFill>
              <a:latin typeface="微软雅黑" pitchFamily="34" charset="-122"/>
              <a:ea typeface="微软雅黑" pitchFamily="34" charset="-122"/>
              <a:sym typeface="微软雅黑" pitchFamily="34" charset="-122"/>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75779" name="矩形 1"/>
          <p:cNvSpPr>
            <a:spLocks noChangeArrowheads="1"/>
          </p:cNvSpPr>
          <p:nvPr/>
        </p:nvSpPr>
        <p:spPr bwMode="auto">
          <a:xfrm>
            <a:off x="250825" y="333375"/>
            <a:ext cx="35702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zh-CN" altLang="en-US" sz="2400" b="1" dirty="0" smtClean="0">
                <a:solidFill>
                  <a:schemeClr val="tx1"/>
                </a:solidFill>
                <a:latin typeface="微软雅黑" pitchFamily="34" charset="-122"/>
                <a:ea typeface="微软雅黑" pitchFamily="34" charset="-122"/>
              </a:rPr>
              <a:t>大</a:t>
            </a:r>
            <a:r>
              <a:rPr lang="zh-CN" altLang="en-US" sz="2400" b="1" dirty="0">
                <a:solidFill>
                  <a:schemeClr val="tx1"/>
                </a:solidFill>
                <a:latin typeface="微软雅黑" pitchFamily="34" charset="-122"/>
                <a:ea typeface="微软雅黑" pitchFamily="34" charset="-122"/>
              </a:rPr>
              <a:t>学生创业竞</a:t>
            </a:r>
            <a:r>
              <a:rPr lang="zh-CN" altLang="en-US" sz="2400" b="1" dirty="0" smtClean="0">
                <a:solidFill>
                  <a:schemeClr val="tx1"/>
                </a:solidFill>
                <a:latin typeface="微软雅黑" pitchFamily="34" charset="-122"/>
                <a:ea typeface="微软雅黑" pitchFamily="34" charset="-122"/>
              </a:rPr>
              <a:t>赛组织创</a:t>
            </a:r>
            <a:r>
              <a:rPr lang="zh-CN" altLang="en-US" sz="2400" b="1" dirty="0">
                <a:solidFill>
                  <a:schemeClr val="tx1"/>
                </a:solidFill>
                <a:latin typeface="微软雅黑" pitchFamily="34" charset="-122"/>
                <a:ea typeface="微软雅黑" pitchFamily="34" charset="-122"/>
              </a:rPr>
              <a:t>新</a:t>
            </a:r>
            <a:endParaRPr lang="en-US" altLang="zh-CN" sz="2400" b="1" dirty="0">
              <a:solidFill>
                <a:schemeClr val="tx1"/>
              </a:solidFill>
              <a:latin typeface="微软雅黑" pitchFamily="34" charset="-122"/>
              <a:ea typeface="微软雅黑" pitchFamily="34" charset="-122"/>
            </a:endParaRPr>
          </a:p>
        </p:txBody>
      </p:sp>
      <p:pic>
        <p:nvPicPr>
          <p:cNvPr id="7578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50" y="4572000"/>
            <a:ext cx="91630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1"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19325" y="1162050"/>
            <a:ext cx="46863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4994168" y="4591150"/>
            <a:ext cx="874712" cy="917575"/>
          </a:xfrm>
          <a:custGeom>
            <a:avLst/>
            <a:gdLst>
              <a:gd name="T0" fmla="*/ 453 w 453"/>
              <a:gd name="T1" fmla="*/ 0 h 474"/>
              <a:gd name="T2" fmla="*/ 0 w 453"/>
              <a:gd name="T3" fmla="*/ 197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7"/>
                </a:lnTo>
                <a:lnTo>
                  <a:pt x="0" y="474"/>
                </a:lnTo>
                <a:lnTo>
                  <a:pt x="453" y="277"/>
                </a:lnTo>
                <a:lnTo>
                  <a:pt x="453" y="0"/>
                </a:lnTo>
                <a:close/>
              </a:path>
            </a:pathLst>
          </a:custGeom>
          <a:solidFill>
            <a:schemeClr val="accent4"/>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7"/>
          <p:cNvSpPr/>
          <p:nvPr/>
        </p:nvSpPr>
        <p:spPr bwMode="auto">
          <a:xfrm>
            <a:off x="4117868" y="4591150"/>
            <a:ext cx="876300" cy="917575"/>
          </a:xfrm>
          <a:custGeom>
            <a:avLst/>
            <a:gdLst>
              <a:gd name="T0" fmla="*/ 0 w 453"/>
              <a:gd name="T1" fmla="*/ 0 h 474"/>
              <a:gd name="T2" fmla="*/ 453 w 453"/>
              <a:gd name="T3" fmla="*/ 197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7"/>
                </a:lnTo>
                <a:lnTo>
                  <a:pt x="453" y="474"/>
                </a:lnTo>
                <a:lnTo>
                  <a:pt x="0" y="277"/>
                </a:lnTo>
                <a:lnTo>
                  <a:pt x="0" y="0"/>
                </a:lnTo>
                <a:close/>
              </a:path>
            </a:pathLst>
          </a:custGeom>
          <a:solidFill>
            <a:schemeClr val="accent4">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4341" name="Freeform 8"/>
          <p:cNvSpPr/>
          <p:nvPr/>
        </p:nvSpPr>
        <p:spPr bwMode="auto">
          <a:xfrm>
            <a:off x="4117868" y="4591150"/>
            <a:ext cx="876300" cy="917575"/>
          </a:xfrm>
          <a:custGeom>
            <a:avLst/>
            <a:gdLst>
              <a:gd name="T0" fmla="*/ 0 w 453"/>
              <a:gd name="T1" fmla="*/ 0 h 474"/>
              <a:gd name="T2" fmla="*/ 2147483646 w 453"/>
              <a:gd name="T3" fmla="*/ 2147483646 h 474"/>
              <a:gd name="T4" fmla="*/ 2147483646 w 453"/>
              <a:gd name="T5" fmla="*/ 2147483646 h 474"/>
              <a:gd name="T6" fmla="*/ 0 w 453"/>
              <a:gd name="T7" fmla="*/ 2147483646 h 474"/>
              <a:gd name="T8" fmla="*/ 0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0" y="0"/>
                </a:moveTo>
                <a:lnTo>
                  <a:pt x="453" y="197"/>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9"/>
          <p:cNvSpPr/>
          <p:nvPr/>
        </p:nvSpPr>
        <p:spPr bwMode="auto">
          <a:xfrm>
            <a:off x="4117868" y="4216500"/>
            <a:ext cx="1751012" cy="755650"/>
          </a:xfrm>
          <a:custGeom>
            <a:avLst/>
            <a:gdLst>
              <a:gd name="T0" fmla="*/ 453 w 906"/>
              <a:gd name="T1" fmla="*/ 0 h 391"/>
              <a:gd name="T2" fmla="*/ 0 w 906"/>
              <a:gd name="T3" fmla="*/ 194 h 391"/>
              <a:gd name="T4" fmla="*/ 453 w 906"/>
              <a:gd name="T5" fmla="*/ 391 h 391"/>
              <a:gd name="T6" fmla="*/ 906 w 906"/>
              <a:gd name="T7" fmla="*/ 194 h 391"/>
              <a:gd name="T8" fmla="*/ 453 w 906"/>
              <a:gd name="T9" fmla="*/ 0 h 391"/>
            </a:gdLst>
            <a:ahLst/>
            <a:cxnLst>
              <a:cxn ang="0">
                <a:pos x="T0" y="T1"/>
              </a:cxn>
              <a:cxn ang="0">
                <a:pos x="T2" y="T3"/>
              </a:cxn>
              <a:cxn ang="0">
                <a:pos x="T4" y="T5"/>
              </a:cxn>
              <a:cxn ang="0">
                <a:pos x="T6" y="T7"/>
              </a:cxn>
              <a:cxn ang="0">
                <a:pos x="T8" y="T9"/>
              </a:cxn>
            </a:cxnLst>
            <a:rect l="0" t="0" r="r" b="b"/>
            <a:pathLst>
              <a:path w="906" h="391">
                <a:moveTo>
                  <a:pt x="453" y="0"/>
                </a:moveTo>
                <a:lnTo>
                  <a:pt x="0" y="194"/>
                </a:lnTo>
                <a:lnTo>
                  <a:pt x="453" y="391"/>
                </a:lnTo>
                <a:lnTo>
                  <a:pt x="906" y="194"/>
                </a:lnTo>
                <a:lnTo>
                  <a:pt x="453" y="0"/>
                </a:lnTo>
                <a:close/>
              </a:path>
            </a:pathLst>
          </a:custGeom>
          <a:solidFill>
            <a:schemeClr val="accent4">
              <a:lumMod val="20000"/>
              <a:lumOff val="80000"/>
            </a:schemeClr>
          </a:solidFill>
          <a:ln>
            <a:noFill/>
          </a:ln>
        </p:spPr>
        <p:txBody>
          <a:bodyPr/>
          <a:lstStyle/>
          <a:p>
            <a:pPr eaLnBrk="1" fontAlgn="auto" hangingPunct="1">
              <a:spcBef>
                <a:spcPts val="0"/>
              </a:spcBef>
              <a:spcAft>
                <a:spcPts val="0"/>
              </a:spcAft>
              <a:defRPr/>
            </a:pPr>
            <a:r>
              <a:rPr lang="zh-CN" altLang="en-US" dirty="0" smtClean="0">
                <a:latin typeface="+mn-lt"/>
                <a:ea typeface="+mn-ea"/>
              </a:rPr>
              <a:t>    </a:t>
            </a:r>
            <a:endParaRPr lang="en-US" altLang="zh-CN" dirty="0" smtClean="0">
              <a:latin typeface="+mn-lt"/>
              <a:ea typeface="+mn-ea"/>
            </a:endParaRPr>
          </a:p>
          <a:p>
            <a:pPr eaLnBrk="1" fontAlgn="auto" hangingPunct="1">
              <a:spcBef>
                <a:spcPts val="0"/>
              </a:spcBef>
              <a:spcAft>
                <a:spcPts val="0"/>
              </a:spcAft>
              <a:defRPr/>
            </a:pPr>
            <a:r>
              <a:rPr lang="zh-CN" altLang="en-US" dirty="0" smtClean="0">
                <a:latin typeface="+mn-lt"/>
                <a:ea typeface="+mn-ea"/>
              </a:rPr>
              <a:t>     </a:t>
            </a:r>
            <a:r>
              <a:rPr lang="zh-CN" altLang="en-US" dirty="0" smtClean="0">
                <a:solidFill>
                  <a:srgbClr val="FF0000"/>
                </a:solidFill>
                <a:latin typeface="+mn-lt"/>
                <a:ea typeface="+mn-ea"/>
              </a:rPr>
              <a:t>背景</a:t>
            </a:r>
            <a:endParaRPr lang="zh-CN" altLang="en-US" dirty="0">
              <a:solidFill>
                <a:srgbClr val="FF0000"/>
              </a:solidFill>
              <a:latin typeface="+mn-lt"/>
              <a:ea typeface="+mn-ea"/>
            </a:endParaRPr>
          </a:p>
        </p:txBody>
      </p:sp>
      <p:sp>
        <p:nvSpPr>
          <p:cNvPr id="8" name="Freeform 10"/>
          <p:cNvSpPr/>
          <p:nvPr/>
        </p:nvSpPr>
        <p:spPr bwMode="auto">
          <a:xfrm>
            <a:off x="4994168" y="3530700"/>
            <a:ext cx="874712" cy="914400"/>
          </a:xfrm>
          <a:custGeom>
            <a:avLst/>
            <a:gdLst>
              <a:gd name="T0" fmla="*/ 453 w 453"/>
              <a:gd name="T1" fmla="*/ 0 h 473"/>
              <a:gd name="T2" fmla="*/ 0 w 453"/>
              <a:gd name="T3" fmla="*/ 194 h 473"/>
              <a:gd name="T4" fmla="*/ 0 w 453"/>
              <a:gd name="T5" fmla="*/ 473 h 473"/>
              <a:gd name="T6" fmla="*/ 453 w 453"/>
              <a:gd name="T7" fmla="*/ 277 h 473"/>
              <a:gd name="T8" fmla="*/ 453 w 453"/>
              <a:gd name="T9" fmla="*/ 0 h 473"/>
            </a:gdLst>
            <a:ahLst/>
            <a:cxnLst>
              <a:cxn ang="0">
                <a:pos x="T0" y="T1"/>
              </a:cxn>
              <a:cxn ang="0">
                <a:pos x="T2" y="T3"/>
              </a:cxn>
              <a:cxn ang="0">
                <a:pos x="T4" y="T5"/>
              </a:cxn>
              <a:cxn ang="0">
                <a:pos x="T6" y="T7"/>
              </a:cxn>
              <a:cxn ang="0">
                <a:pos x="T8" y="T9"/>
              </a:cxn>
            </a:cxnLst>
            <a:rect l="0" t="0" r="r" b="b"/>
            <a:pathLst>
              <a:path w="453" h="473">
                <a:moveTo>
                  <a:pt x="453" y="0"/>
                </a:moveTo>
                <a:lnTo>
                  <a:pt x="0" y="194"/>
                </a:lnTo>
                <a:lnTo>
                  <a:pt x="0" y="473"/>
                </a:lnTo>
                <a:lnTo>
                  <a:pt x="453" y="277"/>
                </a:lnTo>
                <a:lnTo>
                  <a:pt x="453" y="0"/>
                </a:lnTo>
                <a:close/>
              </a:path>
            </a:pathLst>
          </a:custGeom>
          <a:solidFill>
            <a:schemeClr val="accent3"/>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1"/>
          <p:cNvSpPr/>
          <p:nvPr/>
        </p:nvSpPr>
        <p:spPr bwMode="auto">
          <a:xfrm>
            <a:off x="4117868" y="3530700"/>
            <a:ext cx="876300" cy="914400"/>
          </a:xfrm>
          <a:custGeom>
            <a:avLst/>
            <a:gdLst>
              <a:gd name="T0" fmla="*/ 0 w 453"/>
              <a:gd name="T1" fmla="*/ 0 h 473"/>
              <a:gd name="T2" fmla="*/ 453 w 453"/>
              <a:gd name="T3" fmla="*/ 194 h 473"/>
              <a:gd name="T4" fmla="*/ 453 w 453"/>
              <a:gd name="T5" fmla="*/ 473 h 473"/>
              <a:gd name="T6" fmla="*/ 0 w 453"/>
              <a:gd name="T7" fmla="*/ 277 h 473"/>
              <a:gd name="T8" fmla="*/ 0 w 453"/>
              <a:gd name="T9" fmla="*/ 0 h 473"/>
            </a:gdLst>
            <a:ahLst/>
            <a:cxnLst>
              <a:cxn ang="0">
                <a:pos x="T0" y="T1"/>
              </a:cxn>
              <a:cxn ang="0">
                <a:pos x="T2" y="T3"/>
              </a:cxn>
              <a:cxn ang="0">
                <a:pos x="T4" y="T5"/>
              </a:cxn>
              <a:cxn ang="0">
                <a:pos x="T6" y="T7"/>
              </a:cxn>
              <a:cxn ang="0">
                <a:pos x="T8" y="T9"/>
              </a:cxn>
            </a:cxnLst>
            <a:rect l="0" t="0" r="r" b="b"/>
            <a:pathLst>
              <a:path w="453" h="473">
                <a:moveTo>
                  <a:pt x="0" y="0"/>
                </a:moveTo>
                <a:lnTo>
                  <a:pt x="453" y="194"/>
                </a:lnTo>
                <a:lnTo>
                  <a:pt x="453" y="473"/>
                </a:lnTo>
                <a:lnTo>
                  <a:pt x="0" y="277"/>
                </a:lnTo>
                <a:lnTo>
                  <a:pt x="0" y="0"/>
                </a:lnTo>
                <a:close/>
              </a:path>
            </a:pathLst>
          </a:custGeom>
          <a:solidFill>
            <a:schemeClr val="accent3">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2"/>
          <p:cNvSpPr/>
          <p:nvPr/>
        </p:nvSpPr>
        <p:spPr bwMode="auto">
          <a:xfrm>
            <a:off x="4117868" y="3154463"/>
            <a:ext cx="1751012" cy="750887"/>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accent3">
              <a:lumMod val="20000"/>
              <a:lumOff val="80000"/>
            </a:schemeClr>
          </a:solidFill>
          <a:ln>
            <a:noFill/>
          </a:ln>
        </p:spPr>
        <p:txBody>
          <a:bodyPr/>
          <a:lstStyle/>
          <a:p>
            <a:pPr eaLnBrk="1" fontAlgn="auto" hangingPunct="1">
              <a:spcBef>
                <a:spcPts val="0"/>
              </a:spcBef>
              <a:spcAft>
                <a:spcPts val="0"/>
              </a:spcAft>
              <a:defRPr/>
            </a:pPr>
            <a:endParaRPr lang="en-US" altLang="zh-CN" dirty="0" smtClean="0">
              <a:latin typeface="+mn-lt"/>
              <a:ea typeface="+mn-ea"/>
            </a:endParaRPr>
          </a:p>
          <a:p>
            <a:pPr eaLnBrk="1" fontAlgn="auto" hangingPunct="1">
              <a:spcBef>
                <a:spcPts val="0"/>
              </a:spcBef>
              <a:spcAft>
                <a:spcPts val="0"/>
              </a:spcAft>
              <a:defRPr/>
            </a:pPr>
            <a:r>
              <a:rPr lang="en-US" altLang="zh-CN" dirty="0">
                <a:latin typeface="+mn-lt"/>
                <a:ea typeface="+mn-ea"/>
              </a:rPr>
              <a:t> </a:t>
            </a:r>
            <a:r>
              <a:rPr lang="en-US" altLang="zh-CN" dirty="0" smtClean="0">
                <a:latin typeface="+mn-lt"/>
                <a:ea typeface="+mn-ea"/>
              </a:rPr>
              <a:t>    </a:t>
            </a:r>
            <a:r>
              <a:rPr lang="zh-CN" altLang="en-US" dirty="0" smtClean="0">
                <a:solidFill>
                  <a:srgbClr val="FF0000"/>
                </a:solidFill>
                <a:latin typeface="+mn-lt"/>
                <a:ea typeface="+mn-ea"/>
              </a:rPr>
              <a:t>策略</a:t>
            </a:r>
            <a:endParaRPr lang="zh-CN" altLang="en-US" dirty="0">
              <a:solidFill>
                <a:srgbClr val="FF0000"/>
              </a:solidFill>
              <a:latin typeface="+mn-lt"/>
              <a:ea typeface="+mn-ea"/>
            </a:endParaRPr>
          </a:p>
        </p:txBody>
      </p:sp>
      <p:sp>
        <p:nvSpPr>
          <p:cNvPr id="14346" name="Freeform 13"/>
          <p:cNvSpPr/>
          <p:nvPr/>
        </p:nvSpPr>
        <p:spPr bwMode="auto">
          <a:xfrm>
            <a:off x="4994168" y="2467075"/>
            <a:ext cx="874712" cy="915988"/>
          </a:xfrm>
          <a:custGeom>
            <a:avLst/>
            <a:gdLst>
              <a:gd name="T0" fmla="*/ 2147483646 w 453"/>
              <a:gd name="T1" fmla="*/ 0 h 474"/>
              <a:gd name="T2" fmla="*/ 0 w 453"/>
              <a:gd name="T3" fmla="*/ 2147483646 h 474"/>
              <a:gd name="T4" fmla="*/ 0 w 453"/>
              <a:gd name="T5" fmla="*/ 2147483646 h 474"/>
              <a:gd name="T6" fmla="*/ 2147483646 w 453"/>
              <a:gd name="T7" fmla="*/ 2147483646 h 474"/>
              <a:gd name="T8" fmla="*/ 2147483646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453" y="0"/>
                </a:moveTo>
                <a:lnTo>
                  <a:pt x="0" y="194"/>
                </a:lnTo>
                <a:lnTo>
                  <a:pt x="0" y="474"/>
                </a:lnTo>
                <a:lnTo>
                  <a:pt x="453" y="277"/>
                </a:lnTo>
                <a:lnTo>
                  <a:pt x="453"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Freeform 14"/>
          <p:cNvSpPr/>
          <p:nvPr/>
        </p:nvSpPr>
        <p:spPr bwMode="auto">
          <a:xfrm>
            <a:off x="4117868" y="2467075"/>
            <a:ext cx="876300" cy="915988"/>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chemeClr val="accent2">
              <a:lumMod val="60000"/>
              <a:lumOff val="40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4348" name="Freeform 15"/>
          <p:cNvSpPr/>
          <p:nvPr/>
        </p:nvSpPr>
        <p:spPr bwMode="auto">
          <a:xfrm>
            <a:off x="4117868" y="2467075"/>
            <a:ext cx="876300" cy="915988"/>
          </a:xfrm>
          <a:custGeom>
            <a:avLst/>
            <a:gdLst>
              <a:gd name="T0" fmla="*/ 0 w 453"/>
              <a:gd name="T1" fmla="*/ 0 h 474"/>
              <a:gd name="T2" fmla="*/ 2147483646 w 453"/>
              <a:gd name="T3" fmla="*/ 2147483646 h 474"/>
              <a:gd name="T4" fmla="*/ 2147483646 w 453"/>
              <a:gd name="T5" fmla="*/ 2147483646 h 474"/>
              <a:gd name="T6" fmla="*/ 0 w 453"/>
              <a:gd name="T7" fmla="*/ 2147483646 h 474"/>
              <a:gd name="T8" fmla="*/ 0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0" y="0"/>
                </a:moveTo>
                <a:lnTo>
                  <a:pt x="453" y="194"/>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6"/>
          <p:cNvSpPr/>
          <p:nvPr/>
        </p:nvSpPr>
        <p:spPr bwMode="auto">
          <a:xfrm>
            <a:off x="4117868" y="2090838"/>
            <a:ext cx="1751012" cy="750887"/>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accent2">
              <a:lumMod val="20000"/>
              <a:lumOff val="80000"/>
            </a:schemeClr>
          </a:solidFill>
          <a:ln>
            <a:noFill/>
          </a:ln>
        </p:spPr>
        <p:txBody>
          <a:bodyPr/>
          <a:lstStyle/>
          <a:p>
            <a:pPr eaLnBrk="1" fontAlgn="auto" hangingPunct="1">
              <a:spcBef>
                <a:spcPts val="0"/>
              </a:spcBef>
              <a:spcAft>
                <a:spcPts val="0"/>
              </a:spcAft>
              <a:defRPr/>
            </a:pPr>
            <a:endParaRPr lang="en-US" altLang="zh-CN" dirty="0">
              <a:latin typeface="+mn-lt"/>
              <a:ea typeface="+mn-ea"/>
            </a:endParaRPr>
          </a:p>
          <a:p>
            <a:pPr eaLnBrk="1" fontAlgn="auto" hangingPunct="1">
              <a:spcBef>
                <a:spcPts val="0"/>
              </a:spcBef>
              <a:spcAft>
                <a:spcPts val="0"/>
              </a:spcAft>
              <a:defRPr/>
            </a:pPr>
            <a:r>
              <a:rPr lang="en-US" altLang="zh-CN" dirty="0" smtClean="0">
                <a:latin typeface="+mn-lt"/>
                <a:ea typeface="+mn-ea"/>
              </a:rPr>
              <a:t>     </a:t>
            </a:r>
            <a:r>
              <a:rPr lang="zh-CN" altLang="en-US" dirty="0" smtClean="0">
                <a:solidFill>
                  <a:srgbClr val="FF0000"/>
                </a:solidFill>
                <a:latin typeface="+mn-lt"/>
                <a:ea typeface="+mn-ea"/>
              </a:rPr>
              <a:t>创新</a:t>
            </a:r>
            <a:endParaRPr lang="zh-CN" altLang="en-US" dirty="0">
              <a:solidFill>
                <a:srgbClr val="FF0000"/>
              </a:solidFill>
              <a:latin typeface="+mn-lt"/>
              <a:ea typeface="+mn-ea"/>
            </a:endParaRPr>
          </a:p>
        </p:txBody>
      </p:sp>
      <p:sp>
        <p:nvSpPr>
          <p:cNvPr id="14352" name="Freeform 19"/>
          <p:cNvSpPr/>
          <p:nvPr/>
        </p:nvSpPr>
        <p:spPr bwMode="auto">
          <a:xfrm>
            <a:off x="3325813" y="2179638"/>
            <a:ext cx="876300" cy="915987"/>
          </a:xfrm>
          <a:custGeom>
            <a:avLst/>
            <a:gdLst>
              <a:gd name="T0" fmla="*/ 0 w 453"/>
              <a:gd name="T1" fmla="*/ 0 h 474"/>
              <a:gd name="T2" fmla="*/ 2147483646 w 453"/>
              <a:gd name="T3" fmla="*/ 2147483646 h 474"/>
              <a:gd name="T4" fmla="*/ 2147483646 w 453"/>
              <a:gd name="T5" fmla="*/ 2147483646 h 474"/>
              <a:gd name="T6" fmla="*/ 0 w 453"/>
              <a:gd name="T7" fmla="*/ 2147483646 h 474"/>
              <a:gd name="T8" fmla="*/ 0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0" y="0"/>
                </a:moveTo>
                <a:lnTo>
                  <a:pt x="453" y="194"/>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355" name="Freeform 41"/>
          <p:cNvSpPr>
            <a:spLocks noEditPoints="1"/>
          </p:cNvSpPr>
          <p:nvPr/>
        </p:nvSpPr>
        <p:spPr bwMode="auto">
          <a:xfrm>
            <a:off x="4338530" y="4826100"/>
            <a:ext cx="354013" cy="444500"/>
          </a:xfrm>
          <a:custGeom>
            <a:avLst/>
            <a:gdLst>
              <a:gd name="T0" fmla="*/ 2147483646 w 77"/>
              <a:gd name="T1" fmla="*/ 2147483646 h 97"/>
              <a:gd name="T2" fmla="*/ 2147483646 w 77"/>
              <a:gd name="T3" fmla="*/ 2147483646 h 97"/>
              <a:gd name="T4" fmla="*/ 2147483646 w 77"/>
              <a:gd name="T5" fmla="*/ 2147483646 h 97"/>
              <a:gd name="T6" fmla="*/ 2147483646 w 77"/>
              <a:gd name="T7" fmla="*/ 2147483646 h 97"/>
              <a:gd name="T8" fmla="*/ 2147483646 w 77"/>
              <a:gd name="T9" fmla="*/ 2147483646 h 97"/>
              <a:gd name="T10" fmla="*/ 2147483646 w 77"/>
              <a:gd name="T11" fmla="*/ 2147483646 h 97"/>
              <a:gd name="T12" fmla="*/ 2147483646 w 77"/>
              <a:gd name="T13" fmla="*/ 2147483646 h 97"/>
              <a:gd name="T14" fmla="*/ 2147483646 w 77"/>
              <a:gd name="T15" fmla="*/ 2147483646 h 97"/>
              <a:gd name="T16" fmla="*/ 0 w 77"/>
              <a:gd name="T17" fmla="*/ 2147483646 h 97"/>
              <a:gd name="T18" fmla="*/ 2147483646 w 77"/>
              <a:gd name="T19" fmla="*/ 2147483646 h 97"/>
              <a:gd name="T20" fmla="*/ 2147483646 w 77"/>
              <a:gd name="T21" fmla="*/ 2147483646 h 97"/>
              <a:gd name="T22" fmla="*/ 2147483646 w 77"/>
              <a:gd name="T23" fmla="*/ 2147483646 h 97"/>
              <a:gd name="T24" fmla="*/ 2147483646 w 77"/>
              <a:gd name="T25" fmla="*/ 2147483646 h 97"/>
              <a:gd name="T26" fmla="*/ 2147483646 w 77"/>
              <a:gd name="T27" fmla="*/ 2147483646 h 97"/>
              <a:gd name="T28" fmla="*/ 2147483646 w 77"/>
              <a:gd name="T29" fmla="*/ 2147483646 h 97"/>
              <a:gd name="T30" fmla="*/ 2147483646 w 77"/>
              <a:gd name="T31" fmla="*/ 2147483646 h 97"/>
              <a:gd name="T32" fmla="*/ 2147483646 w 77"/>
              <a:gd name="T33" fmla="*/ 2147483646 h 97"/>
              <a:gd name="T34" fmla="*/ 2147483646 w 77"/>
              <a:gd name="T35" fmla="*/ 2147483646 h 97"/>
              <a:gd name="T36" fmla="*/ 2147483646 w 77"/>
              <a:gd name="T37" fmla="*/ 2147483646 h 97"/>
              <a:gd name="T38" fmla="*/ 2147483646 w 77"/>
              <a:gd name="T39" fmla="*/ 2147483646 h 97"/>
              <a:gd name="T40" fmla="*/ 2147483646 w 77"/>
              <a:gd name="T41" fmla="*/ 2147483646 h 97"/>
              <a:gd name="T42" fmla="*/ 2147483646 w 77"/>
              <a:gd name="T43" fmla="*/ 2147483646 h 97"/>
              <a:gd name="T44" fmla="*/ 2147483646 w 77"/>
              <a:gd name="T45" fmla="*/ 2147483646 h 97"/>
              <a:gd name="T46" fmla="*/ 2147483646 w 77"/>
              <a:gd name="T47" fmla="*/ 2147483646 h 97"/>
              <a:gd name="T48" fmla="*/ 2147483646 w 77"/>
              <a:gd name="T49" fmla="*/ 2147483646 h 97"/>
              <a:gd name="T50" fmla="*/ 2147483646 w 77"/>
              <a:gd name="T51" fmla="*/ 2147483646 h 97"/>
              <a:gd name="T52" fmla="*/ 2147483646 w 77"/>
              <a:gd name="T53" fmla="*/ 0 h 97"/>
              <a:gd name="T54" fmla="*/ 2147483646 w 77"/>
              <a:gd name="T55" fmla="*/ 2147483646 h 97"/>
              <a:gd name="T56" fmla="*/ 2147483646 w 77"/>
              <a:gd name="T57" fmla="*/ 2147483646 h 97"/>
              <a:gd name="T58" fmla="*/ 2147483646 w 77"/>
              <a:gd name="T59" fmla="*/ 2147483646 h 97"/>
              <a:gd name="T60" fmla="*/ 2147483646 w 77"/>
              <a:gd name="T61" fmla="*/ 2147483646 h 97"/>
              <a:gd name="T62" fmla="*/ 2147483646 w 77"/>
              <a:gd name="T63" fmla="*/ 2147483646 h 97"/>
              <a:gd name="T64" fmla="*/ 2147483646 w 77"/>
              <a:gd name="T65" fmla="*/ 2147483646 h 97"/>
              <a:gd name="T66" fmla="*/ 2147483646 w 77"/>
              <a:gd name="T67" fmla="*/ 2147483646 h 97"/>
              <a:gd name="T68" fmla="*/ 2147483646 w 77"/>
              <a:gd name="T69" fmla="*/ 2147483646 h 97"/>
              <a:gd name="T70" fmla="*/ 2147483646 w 77"/>
              <a:gd name="T71" fmla="*/ 2147483646 h 97"/>
              <a:gd name="T72" fmla="*/ 2147483646 w 77"/>
              <a:gd name="T73" fmla="*/ 2147483646 h 97"/>
              <a:gd name="T74" fmla="*/ 2147483646 w 77"/>
              <a:gd name="T75" fmla="*/ 2147483646 h 97"/>
              <a:gd name="T76" fmla="*/ 2147483646 w 77"/>
              <a:gd name="T77" fmla="*/ 2147483646 h 97"/>
              <a:gd name="T78" fmla="*/ 2147483646 w 77"/>
              <a:gd name="T79" fmla="*/ 2147483646 h 97"/>
              <a:gd name="T80" fmla="*/ 2147483646 w 77"/>
              <a:gd name="T81" fmla="*/ 2147483646 h 97"/>
              <a:gd name="T82" fmla="*/ 2147483646 w 77"/>
              <a:gd name="T83" fmla="*/ 2147483646 h 97"/>
              <a:gd name="T84" fmla="*/ 2147483646 w 77"/>
              <a:gd name="T85" fmla="*/ 2147483646 h 97"/>
              <a:gd name="T86" fmla="*/ 2147483646 w 77"/>
              <a:gd name="T87" fmla="*/ 0 h 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7" h="97">
                <a:moveTo>
                  <a:pt x="29" y="81"/>
                </a:moveTo>
                <a:cubicBezTo>
                  <a:pt x="28" y="81"/>
                  <a:pt x="26" y="81"/>
                  <a:pt x="25" y="80"/>
                </a:cubicBezTo>
                <a:cubicBezTo>
                  <a:pt x="25" y="80"/>
                  <a:pt x="25" y="80"/>
                  <a:pt x="25" y="80"/>
                </a:cubicBezTo>
                <a:cubicBezTo>
                  <a:pt x="16" y="76"/>
                  <a:pt x="9" y="61"/>
                  <a:pt x="9" y="46"/>
                </a:cubicBezTo>
                <a:cubicBezTo>
                  <a:pt x="10" y="34"/>
                  <a:pt x="15" y="26"/>
                  <a:pt x="22" y="26"/>
                </a:cubicBezTo>
                <a:cubicBezTo>
                  <a:pt x="23" y="26"/>
                  <a:pt x="24" y="26"/>
                  <a:pt x="25" y="26"/>
                </a:cubicBezTo>
                <a:cubicBezTo>
                  <a:pt x="26" y="27"/>
                  <a:pt x="26" y="27"/>
                  <a:pt x="26" y="27"/>
                </a:cubicBezTo>
                <a:cubicBezTo>
                  <a:pt x="34" y="30"/>
                  <a:pt x="41" y="46"/>
                  <a:pt x="41" y="60"/>
                </a:cubicBezTo>
                <a:cubicBezTo>
                  <a:pt x="41" y="73"/>
                  <a:pt x="36" y="81"/>
                  <a:pt x="29" y="81"/>
                </a:cubicBezTo>
                <a:moveTo>
                  <a:pt x="22" y="9"/>
                </a:moveTo>
                <a:cubicBezTo>
                  <a:pt x="22" y="17"/>
                  <a:pt x="22" y="17"/>
                  <a:pt x="22" y="17"/>
                </a:cubicBezTo>
                <a:cubicBezTo>
                  <a:pt x="21" y="17"/>
                  <a:pt x="21" y="17"/>
                  <a:pt x="20" y="17"/>
                </a:cubicBezTo>
                <a:cubicBezTo>
                  <a:pt x="18" y="17"/>
                  <a:pt x="16" y="18"/>
                  <a:pt x="14" y="19"/>
                </a:cubicBezTo>
                <a:cubicBezTo>
                  <a:pt x="11" y="12"/>
                  <a:pt x="11" y="12"/>
                  <a:pt x="11" y="12"/>
                </a:cubicBezTo>
                <a:cubicBezTo>
                  <a:pt x="5" y="19"/>
                  <a:pt x="5" y="19"/>
                  <a:pt x="5" y="19"/>
                </a:cubicBezTo>
                <a:cubicBezTo>
                  <a:pt x="8" y="26"/>
                  <a:pt x="8" y="26"/>
                  <a:pt x="8" y="26"/>
                </a:cubicBezTo>
                <a:cubicBezTo>
                  <a:pt x="7" y="29"/>
                  <a:pt x="6" y="33"/>
                  <a:pt x="5" y="38"/>
                </a:cubicBezTo>
                <a:cubicBezTo>
                  <a:pt x="0" y="36"/>
                  <a:pt x="0" y="36"/>
                  <a:pt x="0" y="36"/>
                </a:cubicBezTo>
                <a:cubicBezTo>
                  <a:pt x="0" y="49"/>
                  <a:pt x="0" y="49"/>
                  <a:pt x="0" y="49"/>
                </a:cubicBezTo>
                <a:cubicBezTo>
                  <a:pt x="5" y="51"/>
                  <a:pt x="5" y="51"/>
                  <a:pt x="5" y="51"/>
                </a:cubicBezTo>
                <a:cubicBezTo>
                  <a:pt x="5" y="56"/>
                  <a:pt x="6" y="61"/>
                  <a:pt x="8" y="65"/>
                </a:cubicBezTo>
                <a:cubicBezTo>
                  <a:pt x="5" y="70"/>
                  <a:pt x="5" y="70"/>
                  <a:pt x="5" y="70"/>
                </a:cubicBezTo>
                <a:cubicBezTo>
                  <a:pt x="10" y="81"/>
                  <a:pt x="10" y="81"/>
                  <a:pt x="10" y="81"/>
                </a:cubicBezTo>
                <a:cubicBezTo>
                  <a:pt x="13" y="77"/>
                  <a:pt x="13" y="77"/>
                  <a:pt x="13" y="77"/>
                </a:cubicBezTo>
                <a:cubicBezTo>
                  <a:pt x="16" y="81"/>
                  <a:pt x="18" y="84"/>
                  <a:pt x="21" y="86"/>
                </a:cubicBezTo>
                <a:cubicBezTo>
                  <a:pt x="21" y="94"/>
                  <a:pt x="21" y="94"/>
                  <a:pt x="21" y="94"/>
                </a:cubicBezTo>
                <a:cubicBezTo>
                  <a:pt x="29" y="97"/>
                  <a:pt x="29" y="97"/>
                  <a:pt x="29" y="97"/>
                </a:cubicBezTo>
                <a:cubicBezTo>
                  <a:pt x="29" y="89"/>
                  <a:pt x="29" y="89"/>
                  <a:pt x="29" y="89"/>
                </a:cubicBezTo>
                <a:cubicBezTo>
                  <a:pt x="29" y="90"/>
                  <a:pt x="30" y="90"/>
                  <a:pt x="30" y="90"/>
                </a:cubicBezTo>
                <a:cubicBezTo>
                  <a:pt x="32" y="90"/>
                  <a:pt x="34" y="89"/>
                  <a:pt x="36" y="87"/>
                </a:cubicBezTo>
                <a:cubicBezTo>
                  <a:pt x="40" y="94"/>
                  <a:pt x="40" y="94"/>
                  <a:pt x="40" y="94"/>
                </a:cubicBezTo>
                <a:cubicBezTo>
                  <a:pt x="45" y="88"/>
                  <a:pt x="45" y="88"/>
                  <a:pt x="45" y="88"/>
                </a:cubicBezTo>
                <a:cubicBezTo>
                  <a:pt x="42" y="81"/>
                  <a:pt x="42" y="81"/>
                  <a:pt x="42" y="81"/>
                </a:cubicBezTo>
                <a:cubicBezTo>
                  <a:pt x="44" y="77"/>
                  <a:pt x="45" y="73"/>
                  <a:pt x="45" y="69"/>
                </a:cubicBezTo>
                <a:cubicBezTo>
                  <a:pt x="50" y="71"/>
                  <a:pt x="50" y="71"/>
                  <a:pt x="50" y="71"/>
                </a:cubicBezTo>
                <a:cubicBezTo>
                  <a:pt x="50" y="58"/>
                  <a:pt x="50" y="58"/>
                  <a:pt x="50" y="58"/>
                </a:cubicBezTo>
                <a:cubicBezTo>
                  <a:pt x="45" y="56"/>
                  <a:pt x="45" y="56"/>
                  <a:pt x="45" y="56"/>
                </a:cubicBezTo>
                <a:cubicBezTo>
                  <a:pt x="45" y="51"/>
                  <a:pt x="44" y="46"/>
                  <a:pt x="42" y="41"/>
                </a:cubicBezTo>
                <a:cubicBezTo>
                  <a:pt x="46" y="37"/>
                  <a:pt x="46" y="37"/>
                  <a:pt x="46" y="37"/>
                </a:cubicBezTo>
                <a:cubicBezTo>
                  <a:pt x="40" y="25"/>
                  <a:pt x="40" y="25"/>
                  <a:pt x="40" y="25"/>
                </a:cubicBezTo>
                <a:cubicBezTo>
                  <a:pt x="37" y="29"/>
                  <a:pt x="37" y="29"/>
                  <a:pt x="37" y="29"/>
                </a:cubicBezTo>
                <a:cubicBezTo>
                  <a:pt x="35" y="26"/>
                  <a:pt x="32" y="23"/>
                  <a:pt x="30" y="21"/>
                </a:cubicBezTo>
                <a:cubicBezTo>
                  <a:pt x="30" y="13"/>
                  <a:pt x="30" y="13"/>
                  <a:pt x="30" y="13"/>
                </a:cubicBezTo>
                <a:cubicBezTo>
                  <a:pt x="22" y="9"/>
                  <a:pt x="22" y="9"/>
                  <a:pt x="22" y="9"/>
                </a:cubicBezTo>
                <a:moveTo>
                  <a:pt x="62" y="49"/>
                </a:moveTo>
                <a:cubicBezTo>
                  <a:pt x="61" y="49"/>
                  <a:pt x="61" y="49"/>
                  <a:pt x="60" y="48"/>
                </a:cubicBezTo>
                <a:cubicBezTo>
                  <a:pt x="60" y="48"/>
                  <a:pt x="60" y="48"/>
                  <a:pt x="60" y="48"/>
                </a:cubicBezTo>
                <a:cubicBezTo>
                  <a:pt x="54" y="46"/>
                  <a:pt x="49" y="35"/>
                  <a:pt x="49" y="25"/>
                </a:cubicBezTo>
                <a:cubicBezTo>
                  <a:pt x="49" y="17"/>
                  <a:pt x="53" y="11"/>
                  <a:pt x="57" y="11"/>
                </a:cubicBezTo>
                <a:cubicBezTo>
                  <a:pt x="58" y="11"/>
                  <a:pt x="59" y="11"/>
                  <a:pt x="60" y="12"/>
                </a:cubicBezTo>
                <a:cubicBezTo>
                  <a:pt x="60" y="12"/>
                  <a:pt x="60" y="12"/>
                  <a:pt x="60" y="12"/>
                </a:cubicBezTo>
                <a:cubicBezTo>
                  <a:pt x="66" y="14"/>
                  <a:pt x="71" y="25"/>
                  <a:pt x="70" y="35"/>
                </a:cubicBezTo>
                <a:cubicBezTo>
                  <a:pt x="70" y="43"/>
                  <a:pt x="67" y="49"/>
                  <a:pt x="62" y="49"/>
                </a:cubicBezTo>
                <a:moveTo>
                  <a:pt x="58" y="0"/>
                </a:moveTo>
                <a:cubicBezTo>
                  <a:pt x="57" y="5"/>
                  <a:pt x="57" y="5"/>
                  <a:pt x="57" y="5"/>
                </a:cubicBezTo>
                <a:cubicBezTo>
                  <a:pt x="57" y="5"/>
                  <a:pt x="57" y="5"/>
                  <a:pt x="57" y="5"/>
                </a:cubicBezTo>
                <a:cubicBezTo>
                  <a:pt x="55" y="5"/>
                  <a:pt x="54" y="6"/>
                  <a:pt x="52" y="7"/>
                </a:cubicBezTo>
                <a:cubicBezTo>
                  <a:pt x="50" y="2"/>
                  <a:pt x="50" y="2"/>
                  <a:pt x="50" y="2"/>
                </a:cubicBezTo>
                <a:cubicBezTo>
                  <a:pt x="46" y="7"/>
                  <a:pt x="46" y="7"/>
                  <a:pt x="46" y="7"/>
                </a:cubicBezTo>
                <a:cubicBezTo>
                  <a:pt x="48" y="11"/>
                  <a:pt x="48" y="11"/>
                  <a:pt x="48" y="11"/>
                </a:cubicBezTo>
                <a:cubicBezTo>
                  <a:pt x="47" y="14"/>
                  <a:pt x="47" y="16"/>
                  <a:pt x="46" y="19"/>
                </a:cubicBezTo>
                <a:cubicBezTo>
                  <a:pt x="43" y="18"/>
                  <a:pt x="43" y="18"/>
                  <a:pt x="43" y="18"/>
                </a:cubicBezTo>
                <a:cubicBezTo>
                  <a:pt x="43" y="27"/>
                  <a:pt x="43" y="27"/>
                  <a:pt x="43" y="27"/>
                </a:cubicBezTo>
                <a:cubicBezTo>
                  <a:pt x="46" y="28"/>
                  <a:pt x="46" y="28"/>
                  <a:pt x="46" y="28"/>
                </a:cubicBezTo>
                <a:cubicBezTo>
                  <a:pt x="46" y="32"/>
                  <a:pt x="47" y="35"/>
                  <a:pt x="48" y="38"/>
                </a:cubicBezTo>
                <a:cubicBezTo>
                  <a:pt x="46" y="41"/>
                  <a:pt x="46" y="41"/>
                  <a:pt x="46" y="41"/>
                </a:cubicBezTo>
                <a:cubicBezTo>
                  <a:pt x="49" y="49"/>
                  <a:pt x="49" y="49"/>
                  <a:pt x="49" y="49"/>
                </a:cubicBezTo>
                <a:cubicBezTo>
                  <a:pt x="52" y="46"/>
                  <a:pt x="52" y="46"/>
                  <a:pt x="52" y="46"/>
                </a:cubicBezTo>
                <a:cubicBezTo>
                  <a:pt x="53" y="49"/>
                  <a:pt x="55" y="51"/>
                  <a:pt x="57" y="52"/>
                </a:cubicBezTo>
                <a:cubicBezTo>
                  <a:pt x="57" y="57"/>
                  <a:pt x="57" y="57"/>
                  <a:pt x="57" y="57"/>
                </a:cubicBezTo>
                <a:cubicBezTo>
                  <a:pt x="62" y="60"/>
                  <a:pt x="62" y="60"/>
                  <a:pt x="62" y="60"/>
                </a:cubicBezTo>
                <a:cubicBezTo>
                  <a:pt x="62" y="55"/>
                  <a:pt x="62" y="55"/>
                  <a:pt x="62" y="55"/>
                </a:cubicBezTo>
                <a:cubicBezTo>
                  <a:pt x="62" y="55"/>
                  <a:pt x="63" y="55"/>
                  <a:pt x="63" y="55"/>
                </a:cubicBezTo>
                <a:cubicBezTo>
                  <a:pt x="65" y="55"/>
                  <a:pt x="66" y="54"/>
                  <a:pt x="67" y="53"/>
                </a:cubicBezTo>
                <a:cubicBezTo>
                  <a:pt x="70" y="58"/>
                  <a:pt x="70" y="58"/>
                  <a:pt x="70" y="58"/>
                </a:cubicBezTo>
                <a:cubicBezTo>
                  <a:pt x="73" y="53"/>
                  <a:pt x="73" y="53"/>
                  <a:pt x="73" y="53"/>
                </a:cubicBezTo>
                <a:cubicBezTo>
                  <a:pt x="71" y="48"/>
                  <a:pt x="71" y="48"/>
                  <a:pt x="71" y="48"/>
                </a:cubicBezTo>
                <a:cubicBezTo>
                  <a:pt x="72" y="46"/>
                  <a:pt x="73" y="44"/>
                  <a:pt x="73" y="41"/>
                </a:cubicBezTo>
                <a:cubicBezTo>
                  <a:pt x="77" y="42"/>
                  <a:pt x="77" y="42"/>
                  <a:pt x="77" y="42"/>
                </a:cubicBezTo>
                <a:cubicBezTo>
                  <a:pt x="77" y="33"/>
                  <a:pt x="77" y="33"/>
                  <a:pt x="77" y="33"/>
                </a:cubicBezTo>
                <a:cubicBezTo>
                  <a:pt x="74" y="32"/>
                  <a:pt x="74" y="32"/>
                  <a:pt x="74" y="32"/>
                </a:cubicBezTo>
                <a:cubicBezTo>
                  <a:pt x="73" y="28"/>
                  <a:pt x="73" y="25"/>
                  <a:pt x="72" y="22"/>
                </a:cubicBezTo>
                <a:cubicBezTo>
                  <a:pt x="74" y="19"/>
                  <a:pt x="74" y="19"/>
                  <a:pt x="74" y="19"/>
                </a:cubicBezTo>
                <a:cubicBezTo>
                  <a:pt x="70" y="11"/>
                  <a:pt x="70" y="11"/>
                  <a:pt x="70" y="11"/>
                </a:cubicBezTo>
                <a:cubicBezTo>
                  <a:pt x="68" y="14"/>
                  <a:pt x="68" y="14"/>
                  <a:pt x="68" y="14"/>
                </a:cubicBezTo>
                <a:cubicBezTo>
                  <a:pt x="66" y="11"/>
                  <a:pt x="65" y="9"/>
                  <a:pt x="63" y="8"/>
                </a:cubicBezTo>
                <a:cubicBezTo>
                  <a:pt x="63" y="2"/>
                  <a:pt x="63" y="2"/>
                  <a:pt x="63" y="2"/>
                </a:cubicBezTo>
                <a:cubicBezTo>
                  <a:pt x="58" y="0"/>
                  <a:pt x="58" y="0"/>
                  <a:pt x="5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356" name="Freeform 42"/>
          <p:cNvSpPr>
            <a:spLocks noEditPoints="1"/>
          </p:cNvSpPr>
          <p:nvPr/>
        </p:nvSpPr>
        <p:spPr bwMode="auto">
          <a:xfrm>
            <a:off x="4421080" y="2649638"/>
            <a:ext cx="261938" cy="536575"/>
          </a:xfrm>
          <a:custGeom>
            <a:avLst/>
            <a:gdLst>
              <a:gd name="T0" fmla="*/ 2147483646 w 57"/>
              <a:gd name="T1" fmla="*/ 2147483646 h 117"/>
              <a:gd name="T2" fmla="*/ 2147483646 w 57"/>
              <a:gd name="T3" fmla="*/ 2147483646 h 117"/>
              <a:gd name="T4" fmla="*/ 2147483646 w 57"/>
              <a:gd name="T5" fmla="*/ 2147483646 h 117"/>
              <a:gd name="T6" fmla="*/ 2147483646 w 57"/>
              <a:gd name="T7" fmla="*/ 2147483646 h 117"/>
              <a:gd name="T8" fmla="*/ 2147483646 w 57"/>
              <a:gd name="T9" fmla="*/ 2147483646 h 117"/>
              <a:gd name="T10" fmla="*/ 2147483646 w 57"/>
              <a:gd name="T11" fmla="*/ 2147483646 h 117"/>
              <a:gd name="T12" fmla="*/ 2147483646 w 57"/>
              <a:gd name="T13" fmla="*/ 2147483646 h 117"/>
              <a:gd name="T14" fmla="*/ 2147483646 w 57"/>
              <a:gd name="T15" fmla="*/ 2147483646 h 117"/>
              <a:gd name="T16" fmla="*/ 2147483646 w 57"/>
              <a:gd name="T17" fmla="*/ 2147483646 h 117"/>
              <a:gd name="T18" fmla="*/ 2147483646 w 57"/>
              <a:gd name="T19" fmla="*/ 2147483646 h 117"/>
              <a:gd name="T20" fmla="*/ 2147483646 w 57"/>
              <a:gd name="T21" fmla="*/ 2147483646 h 117"/>
              <a:gd name="T22" fmla="*/ 2147483646 w 57"/>
              <a:gd name="T23" fmla="*/ 2147483646 h 117"/>
              <a:gd name="T24" fmla="*/ 2147483646 w 57"/>
              <a:gd name="T25" fmla="*/ 2147483646 h 117"/>
              <a:gd name="T26" fmla="*/ 2147483646 w 57"/>
              <a:gd name="T27" fmla="*/ 2147483646 h 117"/>
              <a:gd name="T28" fmla="*/ 2147483646 w 57"/>
              <a:gd name="T29" fmla="*/ 2147483646 h 117"/>
              <a:gd name="T30" fmla="*/ 2147483646 w 57"/>
              <a:gd name="T31" fmla="*/ 2147483646 h 117"/>
              <a:gd name="T32" fmla="*/ 2147483646 w 57"/>
              <a:gd name="T33" fmla="*/ 2147483646 h 117"/>
              <a:gd name="T34" fmla="*/ 2147483646 w 57"/>
              <a:gd name="T35" fmla="*/ 2147483646 h 117"/>
              <a:gd name="T36" fmla="*/ 2147483646 w 57"/>
              <a:gd name="T37" fmla="*/ 2147483646 h 117"/>
              <a:gd name="T38" fmla="*/ 0 w 57"/>
              <a:gd name="T39" fmla="*/ 2147483646 h 117"/>
              <a:gd name="T40" fmla="*/ 0 w 57"/>
              <a:gd name="T41" fmla="*/ 2147483646 h 117"/>
              <a:gd name="T42" fmla="*/ 2147483646 w 57"/>
              <a:gd name="T43" fmla="*/ 2147483646 h 117"/>
              <a:gd name="T44" fmla="*/ 2147483646 w 57"/>
              <a:gd name="T45" fmla="*/ 2147483646 h 117"/>
              <a:gd name="T46" fmla="*/ 2147483646 w 57"/>
              <a:gd name="T47" fmla="*/ 2147483646 h 117"/>
              <a:gd name="T48" fmla="*/ 2147483646 w 57"/>
              <a:gd name="T49" fmla="*/ 2147483646 h 117"/>
              <a:gd name="T50" fmla="*/ 2147483646 w 57"/>
              <a:gd name="T51" fmla="*/ 2147483646 h 117"/>
              <a:gd name="T52" fmla="*/ 0 w 57"/>
              <a:gd name="T53" fmla="*/ 2147483646 h 117"/>
              <a:gd name="T54" fmla="*/ 0 w 57"/>
              <a:gd name="T55" fmla="*/ 2147483646 h 117"/>
              <a:gd name="T56" fmla="*/ 2147483646 w 57"/>
              <a:gd name="T57" fmla="*/ 2147483646 h 117"/>
              <a:gd name="T58" fmla="*/ 2147483646 w 57"/>
              <a:gd name="T59" fmla="*/ 2147483646 h 117"/>
              <a:gd name="T60" fmla="*/ 2147483646 w 57"/>
              <a:gd name="T61" fmla="*/ 2147483646 h 117"/>
              <a:gd name="T62" fmla="*/ 2147483646 w 57"/>
              <a:gd name="T63" fmla="*/ 2147483646 h 117"/>
              <a:gd name="T64" fmla="*/ 2147483646 w 57"/>
              <a:gd name="T65" fmla="*/ 2147483646 h 117"/>
              <a:gd name="T66" fmla="*/ 2147483646 w 57"/>
              <a:gd name="T67" fmla="*/ 2147483646 h 117"/>
              <a:gd name="T68" fmla="*/ 2147483646 w 57"/>
              <a:gd name="T69" fmla="*/ 2147483646 h 117"/>
              <a:gd name="T70" fmla="*/ 2147483646 w 57"/>
              <a:gd name="T71" fmla="*/ 2147483646 h 117"/>
              <a:gd name="T72" fmla="*/ 2147483646 w 57"/>
              <a:gd name="T73" fmla="*/ 2147483646 h 117"/>
              <a:gd name="T74" fmla="*/ 2147483646 w 57"/>
              <a:gd name="T75" fmla="*/ 2147483646 h 117"/>
              <a:gd name="T76" fmla="*/ 2147483646 w 57"/>
              <a:gd name="T77" fmla="*/ 2147483646 h 117"/>
              <a:gd name="T78" fmla="*/ 2147483646 w 57"/>
              <a:gd name="T79" fmla="*/ 2147483646 h 117"/>
              <a:gd name="T80" fmla="*/ 0 w 57"/>
              <a:gd name="T81" fmla="*/ 2147483646 h 117"/>
              <a:gd name="T82" fmla="*/ 2147483646 w 57"/>
              <a:gd name="T83" fmla="*/ 2147483646 h 117"/>
              <a:gd name="T84" fmla="*/ 2147483646 w 57"/>
              <a:gd name="T85" fmla="*/ 2147483646 h 117"/>
              <a:gd name="T86" fmla="*/ 2147483646 w 57"/>
              <a:gd name="T87" fmla="*/ 2147483646 h 117"/>
              <a:gd name="T88" fmla="*/ 2147483646 w 57"/>
              <a:gd name="T89" fmla="*/ 2147483646 h 117"/>
              <a:gd name="T90" fmla="*/ 2147483646 w 57"/>
              <a:gd name="T91" fmla="*/ 2147483646 h 117"/>
              <a:gd name="T92" fmla="*/ 2147483646 w 57"/>
              <a:gd name="T93" fmla="*/ 2147483646 h 117"/>
              <a:gd name="T94" fmla="*/ 2147483646 w 57"/>
              <a:gd name="T95" fmla="*/ 2147483646 h 117"/>
              <a:gd name="T96" fmla="*/ 2147483646 w 57"/>
              <a:gd name="T97" fmla="*/ 2147483646 h 117"/>
              <a:gd name="T98" fmla="*/ 2147483646 w 57"/>
              <a:gd name="T99" fmla="*/ 2147483646 h 117"/>
              <a:gd name="T100" fmla="*/ 2147483646 w 57"/>
              <a:gd name="T101" fmla="*/ 2147483646 h 117"/>
              <a:gd name="T102" fmla="*/ 2147483646 w 57"/>
              <a:gd name="T103" fmla="*/ 2147483646 h 117"/>
              <a:gd name="T104" fmla="*/ 2147483646 w 57"/>
              <a:gd name="T105" fmla="*/ 2147483646 h 117"/>
              <a:gd name="T106" fmla="*/ 2147483646 w 57"/>
              <a:gd name="T107" fmla="*/ 2147483646 h 117"/>
              <a:gd name="T108" fmla="*/ 2147483646 w 57"/>
              <a:gd name="T109" fmla="*/ 2147483646 h 117"/>
              <a:gd name="T110" fmla="*/ 2147483646 w 57"/>
              <a:gd name="T111" fmla="*/ 2147483646 h 117"/>
              <a:gd name="T112" fmla="*/ 2147483646 w 57"/>
              <a:gd name="T113" fmla="*/ 0 h 1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7" h="117">
                <a:moveTo>
                  <a:pt x="44" y="59"/>
                </a:moveTo>
                <a:cubicBezTo>
                  <a:pt x="43" y="59"/>
                  <a:pt x="42" y="61"/>
                  <a:pt x="42" y="64"/>
                </a:cubicBezTo>
                <a:cubicBezTo>
                  <a:pt x="42" y="65"/>
                  <a:pt x="42" y="66"/>
                  <a:pt x="42" y="68"/>
                </a:cubicBezTo>
                <a:cubicBezTo>
                  <a:pt x="43" y="68"/>
                  <a:pt x="43" y="68"/>
                  <a:pt x="43" y="68"/>
                </a:cubicBezTo>
                <a:cubicBezTo>
                  <a:pt x="43" y="71"/>
                  <a:pt x="43" y="71"/>
                  <a:pt x="42" y="71"/>
                </a:cubicBezTo>
                <a:cubicBezTo>
                  <a:pt x="42" y="71"/>
                  <a:pt x="42" y="71"/>
                  <a:pt x="42" y="71"/>
                </a:cubicBezTo>
                <a:cubicBezTo>
                  <a:pt x="33" y="68"/>
                  <a:pt x="33" y="68"/>
                  <a:pt x="33" y="68"/>
                </a:cubicBezTo>
                <a:cubicBezTo>
                  <a:pt x="33" y="83"/>
                  <a:pt x="33" y="83"/>
                  <a:pt x="33" y="83"/>
                </a:cubicBezTo>
                <a:cubicBezTo>
                  <a:pt x="33" y="84"/>
                  <a:pt x="33" y="85"/>
                  <a:pt x="32" y="85"/>
                </a:cubicBezTo>
                <a:cubicBezTo>
                  <a:pt x="32" y="85"/>
                  <a:pt x="32" y="85"/>
                  <a:pt x="32" y="85"/>
                </a:cubicBezTo>
                <a:cubicBezTo>
                  <a:pt x="32" y="85"/>
                  <a:pt x="31" y="84"/>
                  <a:pt x="31" y="84"/>
                </a:cubicBezTo>
                <a:cubicBezTo>
                  <a:pt x="30" y="83"/>
                  <a:pt x="30" y="83"/>
                  <a:pt x="30" y="83"/>
                </a:cubicBezTo>
                <a:cubicBezTo>
                  <a:pt x="30" y="82"/>
                  <a:pt x="29" y="81"/>
                  <a:pt x="29" y="81"/>
                </a:cubicBezTo>
                <a:cubicBezTo>
                  <a:pt x="28" y="81"/>
                  <a:pt x="28" y="81"/>
                  <a:pt x="28" y="81"/>
                </a:cubicBezTo>
                <a:cubicBezTo>
                  <a:pt x="26" y="81"/>
                  <a:pt x="25" y="83"/>
                  <a:pt x="25" y="85"/>
                </a:cubicBezTo>
                <a:cubicBezTo>
                  <a:pt x="25" y="88"/>
                  <a:pt x="27" y="92"/>
                  <a:pt x="29" y="92"/>
                </a:cubicBezTo>
                <a:cubicBezTo>
                  <a:pt x="29" y="93"/>
                  <a:pt x="29" y="93"/>
                  <a:pt x="29" y="93"/>
                </a:cubicBezTo>
                <a:cubicBezTo>
                  <a:pt x="30" y="93"/>
                  <a:pt x="30" y="92"/>
                  <a:pt x="30" y="92"/>
                </a:cubicBezTo>
                <a:cubicBezTo>
                  <a:pt x="31" y="92"/>
                  <a:pt x="31" y="92"/>
                  <a:pt x="31" y="92"/>
                </a:cubicBezTo>
                <a:cubicBezTo>
                  <a:pt x="31" y="91"/>
                  <a:pt x="31" y="91"/>
                  <a:pt x="32" y="91"/>
                </a:cubicBezTo>
                <a:cubicBezTo>
                  <a:pt x="32" y="91"/>
                  <a:pt x="32" y="91"/>
                  <a:pt x="32" y="91"/>
                </a:cubicBezTo>
                <a:cubicBezTo>
                  <a:pt x="33" y="92"/>
                  <a:pt x="33" y="93"/>
                  <a:pt x="33" y="94"/>
                </a:cubicBezTo>
                <a:cubicBezTo>
                  <a:pt x="33" y="109"/>
                  <a:pt x="33" y="109"/>
                  <a:pt x="33" y="109"/>
                </a:cubicBezTo>
                <a:cubicBezTo>
                  <a:pt x="51" y="117"/>
                  <a:pt x="51" y="117"/>
                  <a:pt x="51" y="117"/>
                </a:cubicBezTo>
                <a:cubicBezTo>
                  <a:pt x="52" y="117"/>
                  <a:pt x="52" y="117"/>
                  <a:pt x="53" y="117"/>
                </a:cubicBezTo>
                <a:cubicBezTo>
                  <a:pt x="55" y="117"/>
                  <a:pt x="57" y="114"/>
                  <a:pt x="57" y="109"/>
                </a:cubicBezTo>
                <a:cubicBezTo>
                  <a:pt x="57" y="78"/>
                  <a:pt x="57" y="78"/>
                  <a:pt x="57" y="78"/>
                </a:cubicBezTo>
                <a:cubicBezTo>
                  <a:pt x="48" y="74"/>
                  <a:pt x="48" y="74"/>
                  <a:pt x="48" y="74"/>
                </a:cubicBezTo>
                <a:cubicBezTo>
                  <a:pt x="47" y="73"/>
                  <a:pt x="46" y="72"/>
                  <a:pt x="47" y="70"/>
                </a:cubicBezTo>
                <a:cubicBezTo>
                  <a:pt x="48" y="70"/>
                  <a:pt x="48" y="70"/>
                  <a:pt x="48" y="70"/>
                </a:cubicBezTo>
                <a:cubicBezTo>
                  <a:pt x="48" y="69"/>
                  <a:pt x="48" y="68"/>
                  <a:pt x="48" y="67"/>
                </a:cubicBezTo>
                <a:cubicBezTo>
                  <a:pt x="48" y="64"/>
                  <a:pt x="47" y="60"/>
                  <a:pt x="45" y="60"/>
                </a:cubicBezTo>
                <a:cubicBezTo>
                  <a:pt x="45" y="60"/>
                  <a:pt x="45" y="59"/>
                  <a:pt x="44" y="59"/>
                </a:cubicBezTo>
                <a:moveTo>
                  <a:pt x="11" y="46"/>
                </a:moveTo>
                <a:cubicBezTo>
                  <a:pt x="10" y="46"/>
                  <a:pt x="9" y="48"/>
                  <a:pt x="9" y="50"/>
                </a:cubicBezTo>
                <a:cubicBezTo>
                  <a:pt x="9" y="52"/>
                  <a:pt x="9" y="53"/>
                  <a:pt x="9" y="54"/>
                </a:cubicBezTo>
                <a:cubicBezTo>
                  <a:pt x="9" y="55"/>
                  <a:pt x="9" y="55"/>
                  <a:pt x="9" y="55"/>
                </a:cubicBezTo>
                <a:cubicBezTo>
                  <a:pt x="10" y="57"/>
                  <a:pt x="10" y="58"/>
                  <a:pt x="9" y="58"/>
                </a:cubicBezTo>
                <a:cubicBezTo>
                  <a:pt x="9" y="58"/>
                  <a:pt x="9" y="58"/>
                  <a:pt x="9" y="58"/>
                </a:cubicBezTo>
                <a:cubicBezTo>
                  <a:pt x="0" y="54"/>
                  <a:pt x="0" y="54"/>
                  <a:pt x="0" y="54"/>
                </a:cubicBezTo>
                <a:cubicBezTo>
                  <a:pt x="0" y="70"/>
                  <a:pt x="0" y="70"/>
                  <a:pt x="0" y="70"/>
                </a:cubicBezTo>
                <a:cubicBezTo>
                  <a:pt x="0" y="70"/>
                  <a:pt x="0" y="70"/>
                  <a:pt x="0" y="70"/>
                </a:cubicBezTo>
                <a:cubicBezTo>
                  <a:pt x="0" y="71"/>
                  <a:pt x="0" y="71"/>
                  <a:pt x="0" y="71"/>
                </a:cubicBezTo>
                <a:cubicBezTo>
                  <a:pt x="1" y="70"/>
                  <a:pt x="1" y="70"/>
                  <a:pt x="1" y="70"/>
                </a:cubicBezTo>
                <a:cubicBezTo>
                  <a:pt x="1" y="70"/>
                  <a:pt x="1" y="70"/>
                  <a:pt x="1" y="70"/>
                </a:cubicBezTo>
                <a:cubicBezTo>
                  <a:pt x="2" y="70"/>
                  <a:pt x="2" y="69"/>
                  <a:pt x="3" y="69"/>
                </a:cubicBezTo>
                <a:cubicBezTo>
                  <a:pt x="3" y="69"/>
                  <a:pt x="4" y="69"/>
                  <a:pt x="4" y="70"/>
                </a:cubicBezTo>
                <a:cubicBezTo>
                  <a:pt x="6" y="70"/>
                  <a:pt x="8" y="74"/>
                  <a:pt x="8" y="78"/>
                </a:cubicBezTo>
                <a:cubicBezTo>
                  <a:pt x="8" y="82"/>
                  <a:pt x="7" y="84"/>
                  <a:pt x="5" y="84"/>
                </a:cubicBezTo>
                <a:cubicBezTo>
                  <a:pt x="4" y="84"/>
                  <a:pt x="4" y="84"/>
                  <a:pt x="4" y="84"/>
                </a:cubicBezTo>
                <a:cubicBezTo>
                  <a:pt x="3" y="83"/>
                  <a:pt x="2" y="82"/>
                  <a:pt x="1" y="81"/>
                </a:cubicBezTo>
                <a:cubicBezTo>
                  <a:pt x="1" y="80"/>
                  <a:pt x="1" y="80"/>
                  <a:pt x="1" y="80"/>
                </a:cubicBezTo>
                <a:cubicBezTo>
                  <a:pt x="1" y="80"/>
                  <a:pt x="0" y="80"/>
                  <a:pt x="0" y="80"/>
                </a:cubicBezTo>
                <a:cubicBezTo>
                  <a:pt x="0" y="80"/>
                  <a:pt x="0" y="80"/>
                  <a:pt x="0" y="80"/>
                </a:cubicBezTo>
                <a:cubicBezTo>
                  <a:pt x="0" y="80"/>
                  <a:pt x="0" y="80"/>
                  <a:pt x="0" y="80"/>
                </a:cubicBezTo>
                <a:cubicBezTo>
                  <a:pt x="0" y="85"/>
                  <a:pt x="0" y="85"/>
                  <a:pt x="0" y="85"/>
                </a:cubicBezTo>
                <a:cubicBezTo>
                  <a:pt x="0" y="91"/>
                  <a:pt x="2" y="97"/>
                  <a:pt x="6" y="98"/>
                </a:cubicBezTo>
                <a:cubicBezTo>
                  <a:pt x="24" y="106"/>
                  <a:pt x="24" y="106"/>
                  <a:pt x="24" y="106"/>
                </a:cubicBezTo>
                <a:cubicBezTo>
                  <a:pt x="24" y="90"/>
                  <a:pt x="24" y="90"/>
                  <a:pt x="24" y="90"/>
                </a:cubicBezTo>
                <a:cubicBezTo>
                  <a:pt x="24" y="89"/>
                  <a:pt x="24" y="89"/>
                  <a:pt x="24" y="89"/>
                </a:cubicBezTo>
                <a:cubicBezTo>
                  <a:pt x="23" y="89"/>
                  <a:pt x="23" y="89"/>
                  <a:pt x="23" y="89"/>
                </a:cubicBezTo>
                <a:cubicBezTo>
                  <a:pt x="23" y="89"/>
                  <a:pt x="23" y="89"/>
                  <a:pt x="23" y="89"/>
                </a:cubicBezTo>
                <a:cubicBezTo>
                  <a:pt x="22" y="90"/>
                  <a:pt x="22" y="90"/>
                  <a:pt x="22" y="90"/>
                </a:cubicBezTo>
                <a:cubicBezTo>
                  <a:pt x="22" y="90"/>
                  <a:pt x="21" y="90"/>
                  <a:pt x="21" y="90"/>
                </a:cubicBezTo>
                <a:cubicBezTo>
                  <a:pt x="20" y="90"/>
                  <a:pt x="20" y="90"/>
                  <a:pt x="20" y="90"/>
                </a:cubicBezTo>
                <a:cubicBezTo>
                  <a:pt x="18" y="89"/>
                  <a:pt x="16" y="85"/>
                  <a:pt x="16" y="81"/>
                </a:cubicBezTo>
                <a:cubicBezTo>
                  <a:pt x="16" y="78"/>
                  <a:pt x="17" y="76"/>
                  <a:pt x="19" y="76"/>
                </a:cubicBezTo>
                <a:cubicBezTo>
                  <a:pt x="19" y="76"/>
                  <a:pt x="20" y="76"/>
                  <a:pt x="20" y="76"/>
                </a:cubicBezTo>
                <a:cubicBezTo>
                  <a:pt x="21" y="76"/>
                  <a:pt x="22" y="77"/>
                  <a:pt x="22" y="78"/>
                </a:cubicBezTo>
                <a:cubicBezTo>
                  <a:pt x="23" y="79"/>
                  <a:pt x="23" y="79"/>
                  <a:pt x="23" y="79"/>
                </a:cubicBezTo>
                <a:cubicBezTo>
                  <a:pt x="23" y="80"/>
                  <a:pt x="23" y="80"/>
                  <a:pt x="23" y="80"/>
                </a:cubicBezTo>
                <a:cubicBezTo>
                  <a:pt x="24" y="80"/>
                  <a:pt x="24" y="80"/>
                  <a:pt x="24" y="80"/>
                </a:cubicBezTo>
                <a:cubicBezTo>
                  <a:pt x="24" y="80"/>
                  <a:pt x="24" y="80"/>
                  <a:pt x="24" y="80"/>
                </a:cubicBezTo>
                <a:cubicBezTo>
                  <a:pt x="24" y="64"/>
                  <a:pt x="24" y="64"/>
                  <a:pt x="24" y="64"/>
                </a:cubicBezTo>
                <a:cubicBezTo>
                  <a:pt x="15" y="60"/>
                  <a:pt x="15" y="60"/>
                  <a:pt x="15" y="60"/>
                </a:cubicBezTo>
                <a:cubicBezTo>
                  <a:pt x="14" y="60"/>
                  <a:pt x="13" y="59"/>
                  <a:pt x="14" y="57"/>
                </a:cubicBezTo>
                <a:cubicBezTo>
                  <a:pt x="15" y="56"/>
                  <a:pt x="15" y="56"/>
                  <a:pt x="15" y="56"/>
                </a:cubicBezTo>
                <a:cubicBezTo>
                  <a:pt x="15" y="55"/>
                  <a:pt x="15" y="54"/>
                  <a:pt x="15" y="53"/>
                </a:cubicBezTo>
                <a:cubicBezTo>
                  <a:pt x="15" y="50"/>
                  <a:pt x="14" y="47"/>
                  <a:pt x="12" y="46"/>
                </a:cubicBezTo>
                <a:cubicBezTo>
                  <a:pt x="12" y="46"/>
                  <a:pt x="11" y="46"/>
                  <a:pt x="11" y="46"/>
                </a:cubicBezTo>
                <a:moveTo>
                  <a:pt x="4" y="0"/>
                </a:moveTo>
                <a:cubicBezTo>
                  <a:pt x="2" y="0"/>
                  <a:pt x="0" y="3"/>
                  <a:pt x="0" y="8"/>
                </a:cubicBezTo>
                <a:cubicBezTo>
                  <a:pt x="0" y="39"/>
                  <a:pt x="0" y="39"/>
                  <a:pt x="0" y="39"/>
                </a:cubicBezTo>
                <a:cubicBezTo>
                  <a:pt x="9" y="43"/>
                  <a:pt x="9" y="43"/>
                  <a:pt x="9" y="43"/>
                </a:cubicBezTo>
                <a:cubicBezTo>
                  <a:pt x="9" y="43"/>
                  <a:pt x="9" y="43"/>
                  <a:pt x="9" y="43"/>
                </a:cubicBezTo>
                <a:cubicBezTo>
                  <a:pt x="9" y="42"/>
                  <a:pt x="9" y="41"/>
                  <a:pt x="9" y="41"/>
                </a:cubicBezTo>
                <a:cubicBezTo>
                  <a:pt x="9" y="40"/>
                  <a:pt x="9" y="40"/>
                  <a:pt x="9" y="40"/>
                </a:cubicBezTo>
                <a:cubicBezTo>
                  <a:pt x="8" y="38"/>
                  <a:pt x="8" y="37"/>
                  <a:pt x="8" y="35"/>
                </a:cubicBezTo>
                <a:cubicBezTo>
                  <a:pt x="8" y="32"/>
                  <a:pt x="9" y="30"/>
                  <a:pt x="11" y="30"/>
                </a:cubicBezTo>
                <a:cubicBezTo>
                  <a:pt x="11" y="30"/>
                  <a:pt x="12" y="30"/>
                  <a:pt x="12" y="30"/>
                </a:cubicBezTo>
                <a:cubicBezTo>
                  <a:pt x="14" y="31"/>
                  <a:pt x="16" y="35"/>
                  <a:pt x="16" y="39"/>
                </a:cubicBezTo>
                <a:cubicBezTo>
                  <a:pt x="16" y="40"/>
                  <a:pt x="16" y="41"/>
                  <a:pt x="15" y="42"/>
                </a:cubicBezTo>
                <a:cubicBezTo>
                  <a:pt x="15" y="43"/>
                  <a:pt x="15" y="43"/>
                  <a:pt x="15" y="43"/>
                </a:cubicBezTo>
                <a:cubicBezTo>
                  <a:pt x="15" y="44"/>
                  <a:pt x="14" y="44"/>
                  <a:pt x="15" y="45"/>
                </a:cubicBezTo>
                <a:cubicBezTo>
                  <a:pt x="15" y="45"/>
                  <a:pt x="15" y="45"/>
                  <a:pt x="15" y="45"/>
                </a:cubicBezTo>
                <a:cubicBezTo>
                  <a:pt x="24" y="49"/>
                  <a:pt x="24" y="49"/>
                  <a:pt x="24" y="49"/>
                </a:cubicBezTo>
                <a:cubicBezTo>
                  <a:pt x="24" y="33"/>
                  <a:pt x="24" y="33"/>
                  <a:pt x="24" y="33"/>
                </a:cubicBezTo>
                <a:cubicBezTo>
                  <a:pt x="24" y="33"/>
                  <a:pt x="24" y="33"/>
                  <a:pt x="24" y="33"/>
                </a:cubicBezTo>
                <a:cubicBezTo>
                  <a:pt x="24" y="33"/>
                  <a:pt x="24" y="33"/>
                  <a:pt x="24" y="33"/>
                </a:cubicBezTo>
                <a:cubicBezTo>
                  <a:pt x="23" y="33"/>
                  <a:pt x="23" y="33"/>
                  <a:pt x="23" y="33"/>
                </a:cubicBezTo>
                <a:cubicBezTo>
                  <a:pt x="22" y="33"/>
                  <a:pt x="22" y="33"/>
                  <a:pt x="22" y="33"/>
                </a:cubicBezTo>
                <a:cubicBezTo>
                  <a:pt x="22" y="34"/>
                  <a:pt x="21" y="34"/>
                  <a:pt x="21" y="34"/>
                </a:cubicBezTo>
                <a:cubicBezTo>
                  <a:pt x="21" y="34"/>
                  <a:pt x="20" y="34"/>
                  <a:pt x="20" y="34"/>
                </a:cubicBezTo>
                <a:cubicBezTo>
                  <a:pt x="18" y="33"/>
                  <a:pt x="16" y="29"/>
                  <a:pt x="16" y="25"/>
                </a:cubicBezTo>
                <a:cubicBezTo>
                  <a:pt x="16" y="22"/>
                  <a:pt x="17" y="19"/>
                  <a:pt x="19" y="19"/>
                </a:cubicBezTo>
                <a:cubicBezTo>
                  <a:pt x="19" y="19"/>
                  <a:pt x="20" y="19"/>
                  <a:pt x="20" y="20"/>
                </a:cubicBezTo>
                <a:cubicBezTo>
                  <a:pt x="21" y="20"/>
                  <a:pt x="22" y="21"/>
                  <a:pt x="22" y="22"/>
                </a:cubicBezTo>
                <a:cubicBezTo>
                  <a:pt x="23" y="23"/>
                  <a:pt x="23" y="23"/>
                  <a:pt x="23" y="23"/>
                </a:cubicBezTo>
                <a:cubicBezTo>
                  <a:pt x="23" y="23"/>
                  <a:pt x="23" y="23"/>
                  <a:pt x="24" y="24"/>
                </a:cubicBezTo>
                <a:cubicBezTo>
                  <a:pt x="24" y="24"/>
                  <a:pt x="24" y="24"/>
                  <a:pt x="24" y="24"/>
                </a:cubicBezTo>
                <a:cubicBezTo>
                  <a:pt x="24" y="23"/>
                  <a:pt x="24" y="23"/>
                  <a:pt x="24" y="23"/>
                </a:cubicBezTo>
                <a:cubicBezTo>
                  <a:pt x="24" y="7"/>
                  <a:pt x="24" y="7"/>
                  <a:pt x="24" y="7"/>
                </a:cubicBezTo>
                <a:cubicBezTo>
                  <a:pt x="6" y="0"/>
                  <a:pt x="6" y="0"/>
                  <a:pt x="6" y="0"/>
                </a:cubicBezTo>
                <a:cubicBezTo>
                  <a:pt x="5" y="0"/>
                  <a:pt x="5"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357" name="Freeform 43"/>
          <p:cNvSpPr>
            <a:spLocks noEditPoints="1"/>
          </p:cNvSpPr>
          <p:nvPr/>
        </p:nvSpPr>
        <p:spPr bwMode="auto">
          <a:xfrm>
            <a:off x="4398855" y="3735488"/>
            <a:ext cx="320675" cy="484187"/>
          </a:xfrm>
          <a:custGeom>
            <a:avLst/>
            <a:gdLst>
              <a:gd name="T0" fmla="*/ 2147483646 w 70"/>
              <a:gd name="T1" fmla="*/ 2147483646 h 106"/>
              <a:gd name="T2" fmla="*/ 2147483646 w 70"/>
              <a:gd name="T3" fmla="*/ 2147483646 h 106"/>
              <a:gd name="T4" fmla="*/ 2147483646 w 70"/>
              <a:gd name="T5" fmla="*/ 2147483646 h 106"/>
              <a:gd name="T6" fmla="*/ 2147483646 w 70"/>
              <a:gd name="T7" fmla="*/ 2147483646 h 106"/>
              <a:gd name="T8" fmla="*/ 2147483646 w 70"/>
              <a:gd name="T9" fmla="*/ 2147483646 h 106"/>
              <a:gd name="T10" fmla="*/ 2147483646 w 70"/>
              <a:gd name="T11" fmla="*/ 2147483646 h 106"/>
              <a:gd name="T12" fmla="*/ 2147483646 w 70"/>
              <a:gd name="T13" fmla="*/ 2147483646 h 106"/>
              <a:gd name="T14" fmla="*/ 2147483646 w 70"/>
              <a:gd name="T15" fmla="*/ 2147483646 h 106"/>
              <a:gd name="T16" fmla="*/ 2147483646 w 70"/>
              <a:gd name="T17" fmla="*/ 2147483646 h 106"/>
              <a:gd name="T18" fmla="*/ 2147483646 w 70"/>
              <a:gd name="T19" fmla="*/ 2147483646 h 106"/>
              <a:gd name="T20" fmla="*/ 2147483646 w 70"/>
              <a:gd name="T21" fmla="*/ 2147483646 h 106"/>
              <a:gd name="T22" fmla="*/ 2147483646 w 70"/>
              <a:gd name="T23" fmla="*/ 2147483646 h 106"/>
              <a:gd name="T24" fmla="*/ 2147483646 w 70"/>
              <a:gd name="T25" fmla="*/ 2147483646 h 106"/>
              <a:gd name="T26" fmla="*/ 2147483646 w 70"/>
              <a:gd name="T27" fmla="*/ 2147483646 h 106"/>
              <a:gd name="T28" fmla="*/ 2147483646 w 70"/>
              <a:gd name="T29" fmla="*/ 2147483646 h 106"/>
              <a:gd name="T30" fmla="*/ 2147483646 w 70"/>
              <a:gd name="T31" fmla="*/ 2147483646 h 106"/>
              <a:gd name="T32" fmla="*/ 2147483646 w 70"/>
              <a:gd name="T33" fmla="*/ 2147483646 h 106"/>
              <a:gd name="T34" fmla="*/ 2147483646 w 70"/>
              <a:gd name="T35" fmla="*/ 2147483646 h 106"/>
              <a:gd name="T36" fmla="*/ 2147483646 w 70"/>
              <a:gd name="T37" fmla="*/ 2147483646 h 106"/>
              <a:gd name="T38" fmla="*/ 2147483646 w 70"/>
              <a:gd name="T39" fmla="*/ 2147483646 h 106"/>
              <a:gd name="T40" fmla="*/ 2147483646 w 70"/>
              <a:gd name="T41" fmla="*/ 2147483646 h 106"/>
              <a:gd name="T42" fmla="*/ 2147483646 w 70"/>
              <a:gd name="T43" fmla="*/ 2147483646 h 106"/>
              <a:gd name="T44" fmla="*/ 2147483646 w 70"/>
              <a:gd name="T45" fmla="*/ 2147483646 h 106"/>
              <a:gd name="T46" fmla="*/ 2147483646 w 70"/>
              <a:gd name="T47" fmla="*/ 2147483646 h 106"/>
              <a:gd name="T48" fmla="*/ 2147483646 w 70"/>
              <a:gd name="T49" fmla="*/ 2147483646 h 106"/>
              <a:gd name="T50" fmla="*/ 2147483646 w 70"/>
              <a:gd name="T51" fmla="*/ 2147483646 h 106"/>
              <a:gd name="T52" fmla="*/ 2147483646 w 70"/>
              <a:gd name="T53" fmla="*/ 2147483646 h 106"/>
              <a:gd name="T54" fmla="*/ 2147483646 w 70"/>
              <a:gd name="T55" fmla="*/ 2147483646 h 106"/>
              <a:gd name="T56" fmla="*/ 0 w 70"/>
              <a:gd name="T57" fmla="*/ 2147483646 h 106"/>
              <a:gd name="T58" fmla="*/ 0 w 70"/>
              <a:gd name="T59" fmla="*/ 2147483646 h 106"/>
              <a:gd name="T60" fmla="*/ 2147483646 w 70"/>
              <a:gd name="T61" fmla="*/ 2147483646 h 106"/>
              <a:gd name="T62" fmla="*/ 2147483646 w 70"/>
              <a:gd name="T63" fmla="*/ 2147483646 h 106"/>
              <a:gd name="T64" fmla="*/ 2147483646 w 70"/>
              <a:gd name="T65" fmla="*/ 2147483646 h 106"/>
              <a:gd name="T66" fmla="*/ 2147483646 w 70"/>
              <a:gd name="T67" fmla="*/ 2147483646 h 106"/>
              <a:gd name="T68" fmla="*/ 2147483646 w 70"/>
              <a:gd name="T69" fmla="*/ 2147483646 h 106"/>
              <a:gd name="T70" fmla="*/ 2147483646 w 70"/>
              <a:gd name="T71" fmla="*/ 2147483646 h 106"/>
              <a:gd name="T72" fmla="*/ 2147483646 w 70"/>
              <a:gd name="T73" fmla="*/ 2147483646 h 106"/>
              <a:gd name="T74" fmla="*/ 2147483646 w 70"/>
              <a:gd name="T75" fmla="*/ 0 h 106"/>
              <a:gd name="T76" fmla="*/ 2147483646 w 70"/>
              <a:gd name="T77" fmla="*/ 2147483646 h 106"/>
              <a:gd name="T78" fmla="*/ 2147483646 w 70"/>
              <a:gd name="T79" fmla="*/ 2147483646 h 106"/>
              <a:gd name="T80" fmla="*/ 2147483646 w 70"/>
              <a:gd name="T81" fmla="*/ 2147483646 h 106"/>
              <a:gd name="T82" fmla="*/ 2147483646 w 70"/>
              <a:gd name="T83" fmla="*/ 2147483646 h 106"/>
              <a:gd name="T84" fmla="*/ 2147483646 w 70"/>
              <a:gd name="T85" fmla="*/ 2147483646 h 106"/>
              <a:gd name="T86" fmla="*/ 2147483646 w 70"/>
              <a:gd name="T87" fmla="*/ 2147483646 h 106"/>
              <a:gd name="T88" fmla="*/ 2147483646 w 70"/>
              <a:gd name="T89" fmla="*/ 2147483646 h 106"/>
              <a:gd name="T90" fmla="*/ 2147483646 w 70"/>
              <a:gd name="T91" fmla="*/ 2147483646 h 106"/>
              <a:gd name="T92" fmla="*/ 2147483646 w 70"/>
              <a:gd name="T93" fmla="*/ 2147483646 h 106"/>
              <a:gd name="T94" fmla="*/ 2147483646 w 70"/>
              <a:gd name="T95" fmla="*/ 2147483646 h 106"/>
              <a:gd name="T96" fmla="*/ 2147483646 w 70"/>
              <a:gd name="T97" fmla="*/ 2147483646 h 106"/>
              <a:gd name="T98" fmla="*/ 2147483646 w 70"/>
              <a:gd name="T99" fmla="*/ 2147483646 h 106"/>
              <a:gd name="T100" fmla="*/ 2147483646 w 70"/>
              <a:gd name="T101" fmla="*/ 2147483646 h 106"/>
              <a:gd name="T102" fmla="*/ 2147483646 w 70"/>
              <a:gd name="T103" fmla="*/ 2147483646 h 106"/>
              <a:gd name="T104" fmla="*/ 2147483646 w 70"/>
              <a:gd name="T105" fmla="*/ 2147483646 h 106"/>
              <a:gd name="T106" fmla="*/ 2147483646 w 70"/>
              <a:gd name="T107" fmla="*/ 2147483646 h 106"/>
              <a:gd name="T108" fmla="*/ 2147483646 w 70"/>
              <a:gd name="T109" fmla="*/ 2147483646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0" h="106">
                <a:moveTo>
                  <a:pt x="63" y="23"/>
                </a:moveTo>
                <a:cubicBezTo>
                  <a:pt x="51" y="38"/>
                  <a:pt x="51" y="38"/>
                  <a:pt x="51" y="38"/>
                </a:cubicBezTo>
                <a:cubicBezTo>
                  <a:pt x="42" y="25"/>
                  <a:pt x="42" y="25"/>
                  <a:pt x="42" y="25"/>
                </a:cubicBezTo>
                <a:cubicBezTo>
                  <a:pt x="42" y="24"/>
                  <a:pt x="42" y="24"/>
                  <a:pt x="42" y="24"/>
                </a:cubicBezTo>
                <a:cubicBezTo>
                  <a:pt x="41" y="25"/>
                  <a:pt x="41" y="25"/>
                  <a:pt x="41" y="25"/>
                </a:cubicBezTo>
                <a:cubicBezTo>
                  <a:pt x="33" y="35"/>
                  <a:pt x="33" y="35"/>
                  <a:pt x="33" y="35"/>
                </a:cubicBezTo>
                <a:cubicBezTo>
                  <a:pt x="34" y="37"/>
                  <a:pt x="34" y="37"/>
                  <a:pt x="34" y="37"/>
                </a:cubicBezTo>
                <a:cubicBezTo>
                  <a:pt x="42" y="28"/>
                  <a:pt x="42" y="28"/>
                  <a:pt x="42" y="28"/>
                </a:cubicBezTo>
                <a:cubicBezTo>
                  <a:pt x="51" y="40"/>
                  <a:pt x="51" y="40"/>
                  <a:pt x="51" y="40"/>
                </a:cubicBezTo>
                <a:cubicBezTo>
                  <a:pt x="51" y="41"/>
                  <a:pt x="51" y="41"/>
                  <a:pt x="51" y="41"/>
                </a:cubicBezTo>
                <a:cubicBezTo>
                  <a:pt x="52" y="41"/>
                  <a:pt x="52" y="41"/>
                  <a:pt x="52" y="41"/>
                </a:cubicBezTo>
                <a:cubicBezTo>
                  <a:pt x="64" y="26"/>
                  <a:pt x="64" y="26"/>
                  <a:pt x="64" y="26"/>
                </a:cubicBezTo>
                <a:lnTo>
                  <a:pt x="63" y="23"/>
                </a:lnTo>
                <a:close/>
                <a:moveTo>
                  <a:pt x="18" y="13"/>
                </a:moveTo>
                <a:cubicBezTo>
                  <a:pt x="13" y="10"/>
                  <a:pt x="8" y="16"/>
                  <a:pt x="8" y="26"/>
                </a:cubicBezTo>
                <a:cubicBezTo>
                  <a:pt x="8" y="33"/>
                  <a:pt x="10" y="39"/>
                  <a:pt x="13" y="43"/>
                </a:cubicBezTo>
                <a:cubicBezTo>
                  <a:pt x="10" y="45"/>
                  <a:pt x="7" y="48"/>
                  <a:pt x="5" y="52"/>
                </a:cubicBezTo>
                <a:cubicBezTo>
                  <a:pt x="29" y="62"/>
                  <a:pt x="29" y="62"/>
                  <a:pt x="29" y="62"/>
                </a:cubicBezTo>
                <a:cubicBezTo>
                  <a:pt x="29" y="98"/>
                  <a:pt x="29" y="98"/>
                  <a:pt x="29" y="98"/>
                </a:cubicBezTo>
                <a:cubicBezTo>
                  <a:pt x="47" y="78"/>
                  <a:pt x="47" y="78"/>
                  <a:pt x="47" y="78"/>
                </a:cubicBezTo>
                <a:cubicBezTo>
                  <a:pt x="49" y="76"/>
                  <a:pt x="48" y="72"/>
                  <a:pt x="47" y="68"/>
                </a:cubicBezTo>
                <a:cubicBezTo>
                  <a:pt x="46" y="67"/>
                  <a:pt x="45" y="66"/>
                  <a:pt x="44" y="66"/>
                </a:cubicBezTo>
                <a:cubicBezTo>
                  <a:pt x="43" y="65"/>
                  <a:pt x="42" y="65"/>
                  <a:pt x="41" y="67"/>
                </a:cubicBezTo>
                <a:cubicBezTo>
                  <a:pt x="33" y="73"/>
                  <a:pt x="33" y="73"/>
                  <a:pt x="33" y="73"/>
                </a:cubicBezTo>
                <a:cubicBezTo>
                  <a:pt x="32" y="65"/>
                  <a:pt x="29" y="56"/>
                  <a:pt x="24" y="48"/>
                </a:cubicBezTo>
                <a:cubicBezTo>
                  <a:pt x="27" y="46"/>
                  <a:pt x="29" y="41"/>
                  <a:pt x="29" y="35"/>
                </a:cubicBezTo>
                <a:cubicBezTo>
                  <a:pt x="29" y="25"/>
                  <a:pt x="24" y="15"/>
                  <a:pt x="18" y="13"/>
                </a:cubicBezTo>
                <a:close/>
                <a:moveTo>
                  <a:pt x="28" y="64"/>
                </a:moveTo>
                <a:cubicBezTo>
                  <a:pt x="0" y="52"/>
                  <a:pt x="0" y="52"/>
                  <a:pt x="0" y="52"/>
                </a:cubicBezTo>
                <a:cubicBezTo>
                  <a:pt x="0" y="94"/>
                  <a:pt x="0" y="94"/>
                  <a:pt x="0" y="94"/>
                </a:cubicBezTo>
                <a:cubicBezTo>
                  <a:pt x="3" y="96"/>
                  <a:pt x="3" y="96"/>
                  <a:pt x="3" y="96"/>
                </a:cubicBezTo>
                <a:cubicBezTo>
                  <a:pt x="3" y="59"/>
                  <a:pt x="3" y="59"/>
                  <a:pt x="3" y="59"/>
                </a:cubicBezTo>
                <a:cubicBezTo>
                  <a:pt x="25" y="68"/>
                  <a:pt x="25" y="68"/>
                  <a:pt x="25" y="68"/>
                </a:cubicBezTo>
                <a:cubicBezTo>
                  <a:pt x="25" y="105"/>
                  <a:pt x="25" y="105"/>
                  <a:pt x="25" y="105"/>
                </a:cubicBezTo>
                <a:cubicBezTo>
                  <a:pt x="28" y="106"/>
                  <a:pt x="28" y="106"/>
                  <a:pt x="28" y="106"/>
                </a:cubicBezTo>
                <a:lnTo>
                  <a:pt x="28" y="64"/>
                </a:lnTo>
                <a:close/>
                <a:moveTo>
                  <a:pt x="70" y="17"/>
                </a:moveTo>
                <a:cubicBezTo>
                  <a:pt x="27" y="0"/>
                  <a:pt x="27" y="0"/>
                  <a:pt x="27" y="0"/>
                </a:cubicBezTo>
                <a:cubicBezTo>
                  <a:pt x="27" y="16"/>
                  <a:pt x="27" y="16"/>
                  <a:pt x="27" y="16"/>
                </a:cubicBezTo>
                <a:cubicBezTo>
                  <a:pt x="28" y="18"/>
                  <a:pt x="29" y="21"/>
                  <a:pt x="30" y="23"/>
                </a:cubicBezTo>
                <a:cubicBezTo>
                  <a:pt x="30" y="6"/>
                  <a:pt x="30" y="6"/>
                  <a:pt x="30" y="6"/>
                </a:cubicBezTo>
                <a:cubicBezTo>
                  <a:pt x="67" y="21"/>
                  <a:pt x="67" y="21"/>
                  <a:pt x="67" y="21"/>
                </a:cubicBezTo>
                <a:cubicBezTo>
                  <a:pt x="67" y="53"/>
                  <a:pt x="67" y="53"/>
                  <a:pt x="67" y="53"/>
                </a:cubicBezTo>
                <a:cubicBezTo>
                  <a:pt x="32" y="39"/>
                  <a:pt x="32" y="39"/>
                  <a:pt x="32" y="39"/>
                </a:cubicBezTo>
                <a:cubicBezTo>
                  <a:pt x="32" y="40"/>
                  <a:pt x="31" y="42"/>
                  <a:pt x="31" y="44"/>
                </a:cubicBezTo>
                <a:cubicBezTo>
                  <a:pt x="47" y="50"/>
                  <a:pt x="47" y="50"/>
                  <a:pt x="47" y="50"/>
                </a:cubicBezTo>
                <a:cubicBezTo>
                  <a:pt x="47" y="54"/>
                  <a:pt x="47" y="54"/>
                  <a:pt x="47" y="54"/>
                </a:cubicBezTo>
                <a:cubicBezTo>
                  <a:pt x="43" y="52"/>
                  <a:pt x="43" y="52"/>
                  <a:pt x="43" y="52"/>
                </a:cubicBezTo>
                <a:cubicBezTo>
                  <a:pt x="43" y="57"/>
                  <a:pt x="43" y="57"/>
                  <a:pt x="43" y="57"/>
                </a:cubicBezTo>
                <a:cubicBezTo>
                  <a:pt x="55" y="63"/>
                  <a:pt x="55" y="63"/>
                  <a:pt x="55" y="63"/>
                </a:cubicBezTo>
                <a:cubicBezTo>
                  <a:pt x="55" y="57"/>
                  <a:pt x="55" y="57"/>
                  <a:pt x="55" y="57"/>
                </a:cubicBezTo>
                <a:cubicBezTo>
                  <a:pt x="50" y="55"/>
                  <a:pt x="50" y="55"/>
                  <a:pt x="50" y="55"/>
                </a:cubicBezTo>
                <a:cubicBezTo>
                  <a:pt x="50" y="52"/>
                  <a:pt x="50" y="52"/>
                  <a:pt x="50" y="52"/>
                </a:cubicBezTo>
                <a:cubicBezTo>
                  <a:pt x="70" y="60"/>
                  <a:pt x="70" y="60"/>
                  <a:pt x="70" y="60"/>
                </a:cubicBezTo>
                <a:lnTo>
                  <a:pt x="70"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358" name="Freeform 44"/>
          <p:cNvSpPr>
            <a:spLocks noEditPoints="1"/>
          </p:cNvSpPr>
          <p:nvPr/>
        </p:nvSpPr>
        <p:spPr bwMode="auto">
          <a:xfrm>
            <a:off x="4360755" y="1628875"/>
            <a:ext cx="422275" cy="471488"/>
          </a:xfrm>
          <a:custGeom>
            <a:avLst/>
            <a:gdLst>
              <a:gd name="T0" fmla="*/ 2147483646 w 92"/>
              <a:gd name="T1" fmla="*/ 2147483646 h 103"/>
              <a:gd name="T2" fmla="*/ 2147483646 w 92"/>
              <a:gd name="T3" fmla="*/ 2147483646 h 103"/>
              <a:gd name="T4" fmla="*/ 2147483646 w 92"/>
              <a:gd name="T5" fmla="*/ 2147483646 h 103"/>
              <a:gd name="T6" fmla="*/ 2147483646 w 92"/>
              <a:gd name="T7" fmla="*/ 2147483646 h 103"/>
              <a:gd name="T8" fmla="*/ 2147483646 w 92"/>
              <a:gd name="T9" fmla="*/ 2147483646 h 103"/>
              <a:gd name="T10" fmla="*/ 2147483646 w 92"/>
              <a:gd name="T11" fmla="*/ 2147483646 h 103"/>
              <a:gd name="T12" fmla="*/ 2147483646 w 92"/>
              <a:gd name="T13" fmla="*/ 2147483646 h 103"/>
              <a:gd name="T14" fmla="*/ 2147483646 w 92"/>
              <a:gd name="T15" fmla="*/ 2147483646 h 103"/>
              <a:gd name="T16" fmla="*/ 2147483646 w 92"/>
              <a:gd name="T17" fmla="*/ 2147483646 h 103"/>
              <a:gd name="T18" fmla="*/ 2147483646 w 92"/>
              <a:gd name="T19" fmla="*/ 2147483646 h 103"/>
              <a:gd name="T20" fmla="*/ 2147483646 w 92"/>
              <a:gd name="T21" fmla="*/ 2147483646 h 103"/>
              <a:gd name="T22" fmla="*/ 2147483646 w 92"/>
              <a:gd name="T23" fmla="*/ 0 h 103"/>
              <a:gd name="T24" fmla="*/ 2147483646 w 92"/>
              <a:gd name="T25" fmla="*/ 2147483646 h 103"/>
              <a:gd name="T26" fmla="*/ 2147483646 w 92"/>
              <a:gd name="T27" fmla="*/ 2147483646 h 103"/>
              <a:gd name="T28" fmla="*/ 2147483646 w 92"/>
              <a:gd name="T29" fmla="*/ 2147483646 h 103"/>
              <a:gd name="T30" fmla="*/ 2147483646 w 92"/>
              <a:gd name="T31" fmla="*/ 2147483646 h 103"/>
              <a:gd name="T32" fmla="*/ 2147483646 w 92"/>
              <a:gd name="T33" fmla="*/ 2147483646 h 103"/>
              <a:gd name="T34" fmla="*/ 2147483646 w 92"/>
              <a:gd name="T35" fmla="*/ 2147483646 h 103"/>
              <a:gd name="T36" fmla="*/ 2147483646 w 92"/>
              <a:gd name="T37" fmla="*/ 2147483646 h 103"/>
              <a:gd name="T38" fmla="*/ 0 w 92"/>
              <a:gd name="T39" fmla="*/ 2147483646 h 103"/>
              <a:gd name="T40" fmla="*/ 2147483646 w 92"/>
              <a:gd name="T41" fmla="*/ 2147483646 h 103"/>
              <a:gd name="T42" fmla="*/ 2147483646 w 92"/>
              <a:gd name="T43" fmla="*/ 2147483646 h 103"/>
              <a:gd name="T44" fmla="*/ 2147483646 w 92"/>
              <a:gd name="T45" fmla="*/ 2147483646 h 103"/>
              <a:gd name="T46" fmla="*/ 2147483646 w 92"/>
              <a:gd name="T47" fmla="*/ 2147483646 h 103"/>
              <a:gd name="T48" fmla="*/ 2147483646 w 92"/>
              <a:gd name="T49" fmla="*/ 2147483646 h 103"/>
              <a:gd name="T50" fmla="*/ 2147483646 w 92"/>
              <a:gd name="T51" fmla="*/ 2147483646 h 103"/>
              <a:gd name="T52" fmla="*/ 2147483646 w 92"/>
              <a:gd name="T53" fmla="*/ 2147483646 h 103"/>
              <a:gd name="T54" fmla="*/ 2147483646 w 92"/>
              <a:gd name="T55" fmla="*/ 2147483646 h 103"/>
              <a:gd name="T56" fmla="*/ 2147483646 w 92"/>
              <a:gd name="T57" fmla="*/ 2147483646 h 103"/>
              <a:gd name="T58" fmla="*/ 2147483646 w 92"/>
              <a:gd name="T59" fmla="*/ 2147483646 h 103"/>
              <a:gd name="T60" fmla="*/ 2147483646 w 92"/>
              <a:gd name="T61" fmla="*/ 2147483646 h 103"/>
              <a:gd name="T62" fmla="*/ 2147483646 w 92"/>
              <a:gd name="T63" fmla="*/ 2147483646 h 103"/>
              <a:gd name="T64" fmla="*/ 2147483646 w 92"/>
              <a:gd name="T65" fmla="*/ 2147483646 h 103"/>
              <a:gd name="T66" fmla="*/ 2147483646 w 92"/>
              <a:gd name="T67" fmla="*/ 2147483646 h 103"/>
              <a:gd name="T68" fmla="*/ 2147483646 w 92"/>
              <a:gd name="T69" fmla="*/ 2147483646 h 103"/>
              <a:gd name="T70" fmla="*/ 2147483646 w 92"/>
              <a:gd name="T71" fmla="*/ 2147483646 h 103"/>
              <a:gd name="T72" fmla="*/ 2147483646 w 92"/>
              <a:gd name="T73" fmla="*/ 2147483646 h 103"/>
              <a:gd name="T74" fmla="*/ 2147483646 w 92"/>
              <a:gd name="T75" fmla="*/ 2147483646 h 103"/>
              <a:gd name="T76" fmla="*/ 2147483646 w 92"/>
              <a:gd name="T77" fmla="*/ 2147483646 h 103"/>
              <a:gd name="T78" fmla="*/ 2147483646 w 92"/>
              <a:gd name="T79" fmla="*/ 2147483646 h 103"/>
              <a:gd name="T80" fmla="*/ 2147483646 w 92"/>
              <a:gd name="T81" fmla="*/ 2147483646 h 103"/>
              <a:gd name="T82" fmla="*/ 2147483646 w 92"/>
              <a:gd name="T83" fmla="*/ 2147483646 h 103"/>
              <a:gd name="T84" fmla="*/ 2147483646 w 92"/>
              <a:gd name="T85" fmla="*/ 2147483646 h 103"/>
              <a:gd name="T86" fmla="*/ 2147483646 w 92"/>
              <a:gd name="T87" fmla="*/ 2147483646 h 103"/>
              <a:gd name="T88" fmla="*/ 2147483646 w 92"/>
              <a:gd name="T89" fmla="*/ 2147483646 h 103"/>
              <a:gd name="T90" fmla="*/ 2147483646 w 92"/>
              <a:gd name="T91" fmla="*/ 0 h 103"/>
              <a:gd name="T92" fmla="*/ 2147483646 w 92"/>
              <a:gd name="T93" fmla="*/ 0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2" h="103">
                <a:moveTo>
                  <a:pt x="62" y="36"/>
                </a:moveTo>
                <a:cubicBezTo>
                  <a:pt x="52" y="48"/>
                  <a:pt x="52" y="48"/>
                  <a:pt x="52" y="48"/>
                </a:cubicBezTo>
                <a:cubicBezTo>
                  <a:pt x="50" y="51"/>
                  <a:pt x="50" y="51"/>
                  <a:pt x="50" y="51"/>
                </a:cubicBezTo>
                <a:cubicBezTo>
                  <a:pt x="62" y="77"/>
                  <a:pt x="62" y="77"/>
                  <a:pt x="62" y="77"/>
                </a:cubicBezTo>
                <a:cubicBezTo>
                  <a:pt x="66" y="71"/>
                  <a:pt x="66" y="71"/>
                  <a:pt x="66" y="71"/>
                </a:cubicBezTo>
                <a:cubicBezTo>
                  <a:pt x="62" y="62"/>
                  <a:pt x="62" y="62"/>
                  <a:pt x="62" y="62"/>
                </a:cubicBezTo>
                <a:cubicBezTo>
                  <a:pt x="92" y="74"/>
                  <a:pt x="92" y="74"/>
                  <a:pt x="92" y="74"/>
                </a:cubicBezTo>
                <a:cubicBezTo>
                  <a:pt x="92" y="63"/>
                  <a:pt x="92" y="63"/>
                  <a:pt x="92" y="63"/>
                </a:cubicBezTo>
                <a:cubicBezTo>
                  <a:pt x="62" y="51"/>
                  <a:pt x="62" y="51"/>
                  <a:pt x="62" y="51"/>
                </a:cubicBezTo>
                <a:cubicBezTo>
                  <a:pt x="66" y="45"/>
                  <a:pt x="66" y="45"/>
                  <a:pt x="66" y="45"/>
                </a:cubicBezTo>
                <a:cubicBezTo>
                  <a:pt x="62" y="36"/>
                  <a:pt x="62" y="36"/>
                  <a:pt x="62" y="36"/>
                </a:cubicBezTo>
                <a:moveTo>
                  <a:pt x="35" y="0"/>
                </a:moveTo>
                <a:cubicBezTo>
                  <a:pt x="28" y="0"/>
                  <a:pt x="22" y="8"/>
                  <a:pt x="22" y="21"/>
                </a:cubicBezTo>
                <a:cubicBezTo>
                  <a:pt x="22" y="35"/>
                  <a:pt x="22" y="35"/>
                  <a:pt x="22" y="35"/>
                </a:cubicBezTo>
                <a:cubicBezTo>
                  <a:pt x="13" y="31"/>
                  <a:pt x="13" y="31"/>
                  <a:pt x="13" y="31"/>
                </a:cubicBezTo>
                <a:cubicBezTo>
                  <a:pt x="17" y="25"/>
                  <a:pt x="17" y="25"/>
                  <a:pt x="17" y="25"/>
                </a:cubicBezTo>
                <a:cubicBezTo>
                  <a:pt x="12" y="16"/>
                  <a:pt x="12" y="16"/>
                  <a:pt x="12" y="16"/>
                </a:cubicBezTo>
                <a:cubicBezTo>
                  <a:pt x="3" y="28"/>
                  <a:pt x="3" y="28"/>
                  <a:pt x="3" y="28"/>
                </a:cubicBezTo>
                <a:cubicBezTo>
                  <a:pt x="3" y="28"/>
                  <a:pt x="3" y="28"/>
                  <a:pt x="3" y="28"/>
                </a:cubicBezTo>
                <a:cubicBezTo>
                  <a:pt x="0" y="31"/>
                  <a:pt x="0" y="31"/>
                  <a:pt x="0" y="31"/>
                </a:cubicBezTo>
                <a:cubicBezTo>
                  <a:pt x="12" y="56"/>
                  <a:pt x="12" y="56"/>
                  <a:pt x="12" y="56"/>
                </a:cubicBezTo>
                <a:cubicBezTo>
                  <a:pt x="17" y="51"/>
                  <a:pt x="17" y="51"/>
                  <a:pt x="17" y="51"/>
                </a:cubicBezTo>
                <a:cubicBezTo>
                  <a:pt x="13" y="42"/>
                  <a:pt x="13" y="42"/>
                  <a:pt x="13" y="42"/>
                </a:cubicBezTo>
                <a:cubicBezTo>
                  <a:pt x="22" y="46"/>
                  <a:pt x="22" y="46"/>
                  <a:pt x="22" y="46"/>
                </a:cubicBezTo>
                <a:cubicBezTo>
                  <a:pt x="22" y="59"/>
                  <a:pt x="22" y="59"/>
                  <a:pt x="22" y="59"/>
                </a:cubicBezTo>
                <a:cubicBezTo>
                  <a:pt x="22" y="74"/>
                  <a:pt x="29" y="89"/>
                  <a:pt x="38" y="93"/>
                </a:cubicBezTo>
                <a:cubicBezTo>
                  <a:pt x="61" y="102"/>
                  <a:pt x="61" y="102"/>
                  <a:pt x="61" y="102"/>
                </a:cubicBezTo>
                <a:cubicBezTo>
                  <a:pt x="62" y="103"/>
                  <a:pt x="64" y="103"/>
                  <a:pt x="65" y="103"/>
                </a:cubicBezTo>
                <a:cubicBezTo>
                  <a:pt x="72" y="103"/>
                  <a:pt x="77" y="95"/>
                  <a:pt x="77" y="82"/>
                </a:cubicBezTo>
                <a:cubicBezTo>
                  <a:pt x="77" y="77"/>
                  <a:pt x="77" y="77"/>
                  <a:pt x="77" y="77"/>
                </a:cubicBezTo>
                <a:cubicBezTo>
                  <a:pt x="71" y="74"/>
                  <a:pt x="71" y="74"/>
                  <a:pt x="71" y="74"/>
                </a:cubicBezTo>
                <a:cubicBezTo>
                  <a:pt x="71" y="79"/>
                  <a:pt x="71" y="79"/>
                  <a:pt x="71" y="79"/>
                </a:cubicBezTo>
                <a:cubicBezTo>
                  <a:pt x="71" y="87"/>
                  <a:pt x="68" y="92"/>
                  <a:pt x="63" y="92"/>
                </a:cubicBezTo>
                <a:cubicBezTo>
                  <a:pt x="63" y="92"/>
                  <a:pt x="62" y="92"/>
                  <a:pt x="61" y="91"/>
                </a:cubicBezTo>
                <a:cubicBezTo>
                  <a:pt x="38" y="82"/>
                  <a:pt x="38" y="82"/>
                  <a:pt x="38" y="82"/>
                </a:cubicBezTo>
                <a:cubicBezTo>
                  <a:pt x="33" y="80"/>
                  <a:pt x="29" y="71"/>
                  <a:pt x="29" y="62"/>
                </a:cubicBezTo>
                <a:cubicBezTo>
                  <a:pt x="29" y="24"/>
                  <a:pt x="29" y="24"/>
                  <a:pt x="29" y="24"/>
                </a:cubicBezTo>
                <a:cubicBezTo>
                  <a:pt x="29" y="16"/>
                  <a:pt x="32" y="11"/>
                  <a:pt x="36" y="11"/>
                </a:cubicBezTo>
                <a:cubicBezTo>
                  <a:pt x="37" y="11"/>
                  <a:pt x="38" y="11"/>
                  <a:pt x="38" y="11"/>
                </a:cubicBezTo>
                <a:cubicBezTo>
                  <a:pt x="61" y="21"/>
                  <a:pt x="61" y="21"/>
                  <a:pt x="61" y="21"/>
                </a:cubicBezTo>
                <a:cubicBezTo>
                  <a:pt x="67" y="23"/>
                  <a:pt x="71" y="32"/>
                  <a:pt x="71" y="41"/>
                </a:cubicBezTo>
                <a:cubicBezTo>
                  <a:pt x="71" y="46"/>
                  <a:pt x="71" y="46"/>
                  <a:pt x="71" y="46"/>
                </a:cubicBezTo>
                <a:cubicBezTo>
                  <a:pt x="77" y="48"/>
                  <a:pt x="77" y="48"/>
                  <a:pt x="77" y="48"/>
                </a:cubicBezTo>
                <a:cubicBezTo>
                  <a:pt x="77" y="44"/>
                  <a:pt x="77" y="44"/>
                  <a:pt x="77" y="44"/>
                </a:cubicBezTo>
                <a:cubicBezTo>
                  <a:pt x="77" y="29"/>
                  <a:pt x="70" y="13"/>
                  <a:pt x="61" y="10"/>
                </a:cubicBezTo>
                <a:cubicBezTo>
                  <a:pt x="38" y="0"/>
                  <a:pt x="38" y="0"/>
                  <a:pt x="38" y="0"/>
                </a:cubicBezTo>
                <a:cubicBezTo>
                  <a:pt x="37" y="0"/>
                  <a:pt x="36" y="0"/>
                  <a:pt x="3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359" name="文本框 41"/>
          <p:cNvSpPr txBox="1">
            <a:spLocks noChangeArrowheads="1"/>
          </p:cNvSpPr>
          <p:nvPr/>
        </p:nvSpPr>
        <p:spPr bwMode="auto">
          <a:xfrm>
            <a:off x="3266968" y="2043213"/>
            <a:ext cx="6762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Tx/>
              <a:buNone/>
            </a:pPr>
            <a:r>
              <a:rPr lang="en-US" altLang="zh-CN" sz="3600">
                <a:solidFill>
                  <a:schemeClr val="tx1"/>
                </a:solidFill>
                <a:latin typeface="Impact" pitchFamily="34" charset="0"/>
                <a:ea typeface="宋体" pitchFamily="2" charset="-122"/>
                <a:cs typeface="Aharoni" pitchFamily="2" charset="-79"/>
              </a:rPr>
              <a:t>03</a:t>
            </a:r>
            <a:endParaRPr lang="zh-CN" altLang="en-US" sz="3600">
              <a:solidFill>
                <a:schemeClr val="tx1"/>
              </a:solidFill>
              <a:latin typeface="Impact" pitchFamily="34" charset="0"/>
              <a:ea typeface="宋体" pitchFamily="2" charset="-122"/>
              <a:cs typeface="Aharoni" pitchFamily="2" charset="-79"/>
            </a:endParaRPr>
          </a:p>
        </p:txBody>
      </p:sp>
      <p:sp>
        <p:nvSpPr>
          <p:cNvPr id="14361" name="文本框 45"/>
          <p:cNvSpPr txBox="1">
            <a:spLocks noChangeArrowheads="1"/>
          </p:cNvSpPr>
          <p:nvPr/>
        </p:nvSpPr>
        <p:spPr bwMode="auto">
          <a:xfrm>
            <a:off x="3251093" y="4137125"/>
            <a:ext cx="6080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Tx/>
              <a:buNone/>
            </a:pPr>
            <a:r>
              <a:rPr lang="en-US" altLang="zh-CN" sz="3600">
                <a:solidFill>
                  <a:schemeClr val="tx1"/>
                </a:solidFill>
                <a:latin typeface="Impact" pitchFamily="34" charset="0"/>
                <a:ea typeface="宋体" pitchFamily="2" charset="-122"/>
                <a:cs typeface="Aharoni" pitchFamily="2" charset="-79"/>
              </a:rPr>
              <a:t>01</a:t>
            </a:r>
            <a:endParaRPr lang="zh-CN" altLang="en-US" sz="3600">
              <a:solidFill>
                <a:schemeClr val="tx1"/>
              </a:solidFill>
              <a:latin typeface="Impact" pitchFamily="34" charset="0"/>
              <a:ea typeface="宋体" pitchFamily="2" charset="-122"/>
              <a:cs typeface="Aharoni" pitchFamily="2" charset="-79"/>
            </a:endParaRPr>
          </a:p>
        </p:txBody>
      </p:sp>
      <p:sp>
        <p:nvSpPr>
          <p:cNvPr id="14362" name="文本框 47"/>
          <p:cNvSpPr txBox="1">
            <a:spLocks noChangeArrowheads="1"/>
          </p:cNvSpPr>
          <p:nvPr/>
        </p:nvSpPr>
        <p:spPr bwMode="auto">
          <a:xfrm>
            <a:off x="6113355" y="3041750"/>
            <a:ext cx="6635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Tx/>
              <a:buNone/>
            </a:pPr>
            <a:r>
              <a:rPr lang="en-US" altLang="zh-CN" sz="3600">
                <a:solidFill>
                  <a:schemeClr val="tx1"/>
                </a:solidFill>
                <a:latin typeface="Impact" pitchFamily="34" charset="0"/>
                <a:ea typeface="宋体" pitchFamily="2" charset="-122"/>
                <a:cs typeface="Aharoni" pitchFamily="2" charset="-79"/>
              </a:rPr>
              <a:t>02</a:t>
            </a:r>
            <a:endParaRPr lang="zh-CN" altLang="en-US" sz="3600">
              <a:solidFill>
                <a:schemeClr val="tx1"/>
              </a:solidFill>
              <a:latin typeface="Impact" pitchFamily="34" charset="0"/>
              <a:ea typeface="宋体" pitchFamily="2" charset="-122"/>
              <a:cs typeface="Aharoni" pitchFamily="2" charset="-79"/>
            </a:endParaRPr>
          </a:p>
        </p:txBody>
      </p:sp>
      <p:cxnSp>
        <p:nvCxnSpPr>
          <p:cNvPr id="28" name="直接连接符 27"/>
          <p:cNvCxnSpPr>
            <a:stCxn id="29" idx="6"/>
          </p:cNvCxnSpPr>
          <p:nvPr/>
        </p:nvCxnSpPr>
        <p:spPr>
          <a:xfrm>
            <a:off x="6184793" y="3687863"/>
            <a:ext cx="468312" cy="0"/>
          </a:xfrm>
          <a:prstGeom prst="line">
            <a:avLst/>
          </a:prstGeom>
          <a:ln w="47625">
            <a:solidFill>
              <a:srgbClr val="C5CDCD"/>
            </a:solidFill>
            <a:tailEnd type="oval" w="sm" len="sm"/>
          </a:ln>
        </p:spPr>
        <p:style>
          <a:lnRef idx="1">
            <a:schemeClr val="accent1"/>
          </a:lnRef>
          <a:fillRef idx="0">
            <a:schemeClr val="accent1"/>
          </a:fillRef>
          <a:effectRef idx="0">
            <a:schemeClr val="accent1"/>
          </a:effectRef>
          <a:fontRef idx="minor">
            <a:schemeClr val="tx1"/>
          </a:fontRef>
        </p:style>
      </p:cxnSp>
      <p:sp>
        <p:nvSpPr>
          <p:cNvPr id="29" name="Oval 31"/>
          <p:cNvSpPr>
            <a:spLocks noChangeArrowheads="1"/>
          </p:cNvSpPr>
          <p:nvPr/>
        </p:nvSpPr>
        <p:spPr bwMode="auto">
          <a:xfrm>
            <a:off x="6076843" y="3633888"/>
            <a:ext cx="107950" cy="107950"/>
          </a:xfrm>
          <a:prstGeom prst="ellipse">
            <a:avLst/>
          </a:prstGeom>
          <a:solidFill>
            <a:srgbClr val="FFFFFF"/>
          </a:solidFill>
          <a:ln w="47625">
            <a:solidFill>
              <a:schemeClr val="accent3"/>
            </a:solidFill>
          </a:ln>
        </p:spPr>
        <p:txBody>
          <a:bodyPr/>
          <a:lstStyle/>
          <a:p>
            <a:pPr eaLnBrk="1" fontAlgn="auto" hangingPunct="1">
              <a:spcBef>
                <a:spcPts val="0"/>
              </a:spcBef>
              <a:spcAft>
                <a:spcPts val="0"/>
              </a:spcAft>
              <a:defRPr/>
            </a:pPr>
            <a:endParaRPr lang="zh-CN" altLang="en-US">
              <a:latin typeface="+mn-lt"/>
              <a:ea typeface="+mn-ea"/>
            </a:endParaRPr>
          </a:p>
        </p:txBody>
      </p:sp>
      <p:sp>
        <p:nvSpPr>
          <p:cNvPr id="14365" name="Oval 31"/>
          <p:cNvSpPr>
            <a:spLocks noChangeArrowheads="1"/>
          </p:cNvSpPr>
          <p:nvPr/>
        </p:nvSpPr>
        <p:spPr bwMode="auto">
          <a:xfrm>
            <a:off x="3795605" y="2662338"/>
            <a:ext cx="107950" cy="107950"/>
          </a:xfrm>
          <a:prstGeom prst="ellipse">
            <a:avLst/>
          </a:prstGeom>
          <a:solidFill>
            <a:srgbClr val="FFFFFF"/>
          </a:solidFill>
          <a:ln w="47625">
            <a:solidFill>
              <a:schemeClr val="accent2"/>
            </a:solidFill>
            <a:round/>
          </a:ln>
        </p:spPr>
        <p:txBody>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Tx/>
              <a:buNone/>
            </a:pPr>
            <a:endParaRPr lang="zh-CN" altLang="en-US" sz="1800">
              <a:solidFill>
                <a:schemeClr val="tx1"/>
              </a:solidFill>
              <a:latin typeface="Calibri" pitchFamily="34" charset="0"/>
              <a:ea typeface="宋体" pitchFamily="2" charset="-122"/>
            </a:endParaRPr>
          </a:p>
        </p:txBody>
      </p:sp>
      <p:cxnSp>
        <p:nvCxnSpPr>
          <p:cNvPr id="31" name="直接连接符 30"/>
          <p:cNvCxnSpPr/>
          <p:nvPr/>
        </p:nvCxnSpPr>
        <p:spPr>
          <a:xfrm>
            <a:off x="3309830" y="2725838"/>
            <a:ext cx="466725" cy="0"/>
          </a:xfrm>
          <a:prstGeom prst="line">
            <a:avLst/>
          </a:prstGeom>
          <a:ln w="47625">
            <a:solidFill>
              <a:srgbClr val="C5CDCD"/>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32" name="Oval 31"/>
          <p:cNvSpPr>
            <a:spLocks noChangeArrowheads="1"/>
          </p:cNvSpPr>
          <p:nvPr/>
        </p:nvSpPr>
        <p:spPr bwMode="auto">
          <a:xfrm>
            <a:off x="3803543" y="4772125"/>
            <a:ext cx="109537" cy="107950"/>
          </a:xfrm>
          <a:prstGeom prst="ellipse">
            <a:avLst/>
          </a:prstGeom>
          <a:solidFill>
            <a:srgbClr val="FFFFFF"/>
          </a:solidFill>
          <a:ln w="47625">
            <a:solidFill>
              <a:schemeClr val="accent4"/>
            </a:solidFill>
          </a:ln>
        </p:spPr>
        <p:txBody>
          <a:bodyPr/>
          <a:lstStyle/>
          <a:p>
            <a:pPr eaLnBrk="1" fontAlgn="auto" hangingPunct="1">
              <a:spcBef>
                <a:spcPts val="0"/>
              </a:spcBef>
              <a:spcAft>
                <a:spcPts val="0"/>
              </a:spcAft>
              <a:defRPr/>
            </a:pPr>
            <a:endParaRPr lang="zh-CN" altLang="en-US">
              <a:latin typeface="+mn-lt"/>
              <a:ea typeface="+mn-ea"/>
            </a:endParaRPr>
          </a:p>
        </p:txBody>
      </p:sp>
      <p:cxnSp>
        <p:nvCxnSpPr>
          <p:cNvPr id="33" name="直接连接符 32"/>
          <p:cNvCxnSpPr/>
          <p:nvPr/>
        </p:nvCxnSpPr>
        <p:spPr>
          <a:xfrm>
            <a:off x="3317768" y="4835625"/>
            <a:ext cx="468312" cy="0"/>
          </a:xfrm>
          <a:prstGeom prst="line">
            <a:avLst/>
          </a:prstGeom>
          <a:ln w="47625">
            <a:solidFill>
              <a:srgbClr val="C5CDCD"/>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14369" name="文本框 58"/>
          <p:cNvSpPr txBox="1">
            <a:spLocks noChangeArrowheads="1"/>
          </p:cNvSpPr>
          <p:nvPr/>
        </p:nvSpPr>
        <p:spPr bwMode="auto">
          <a:xfrm>
            <a:off x="1348751" y="2805213"/>
            <a:ext cx="264687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r" eaLnBrk="1" hangingPunct="1">
              <a:lnSpc>
                <a:spcPct val="100000"/>
              </a:lnSpc>
              <a:spcBef>
                <a:spcPct val="0"/>
              </a:spcBef>
              <a:buSzTx/>
              <a:buFontTx/>
              <a:buNone/>
            </a:pPr>
            <a:r>
              <a:rPr lang="zh-CN" altLang="en-US" sz="3200" b="1" dirty="0" smtClean="0">
                <a:solidFill>
                  <a:schemeClr val="tx1"/>
                </a:solidFill>
                <a:latin typeface="微软雅黑" pitchFamily="34" charset="-122"/>
                <a:ea typeface="微软雅黑" pitchFamily="34" charset="-122"/>
                <a:cs typeface="Tahoma" pitchFamily="34" charset="0"/>
              </a:rPr>
              <a:t>定量指导工具</a:t>
            </a:r>
            <a:endParaRPr lang="zh-CN" altLang="en-US" sz="3200" b="1" dirty="0">
              <a:solidFill>
                <a:schemeClr val="tx1"/>
              </a:solidFill>
              <a:latin typeface="微软雅黑" pitchFamily="34" charset="-122"/>
              <a:ea typeface="微软雅黑" pitchFamily="34" charset="-122"/>
              <a:cs typeface="Tahoma" pitchFamily="34" charset="0"/>
            </a:endParaRPr>
          </a:p>
        </p:txBody>
      </p:sp>
      <p:sp>
        <p:nvSpPr>
          <p:cNvPr id="14370" name="文本框 60"/>
          <p:cNvSpPr txBox="1">
            <a:spLocks noChangeArrowheads="1"/>
          </p:cNvSpPr>
          <p:nvPr/>
        </p:nvSpPr>
        <p:spPr bwMode="auto">
          <a:xfrm>
            <a:off x="122408" y="4886425"/>
            <a:ext cx="38779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r" eaLnBrk="1" hangingPunct="1">
              <a:lnSpc>
                <a:spcPct val="100000"/>
              </a:lnSpc>
              <a:spcBef>
                <a:spcPct val="0"/>
              </a:spcBef>
              <a:buSzTx/>
              <a:buFontTx/>
              <a:buNone/>
            </a:pPr>
            <a:r>
              <a:rPr lang="zh-CN" altLang="en-US" sz="3200" b="1" dirty="0" smtClean="0">
                <a:solidFill>
                  <a:schemeClr val="tx1"/>
                </a:solidFill>
                <a:latin typeface="微软雅黑" pitchFamily="34" charset="-122"/>
                <a:ea typeface="微软雅黑" pitchFamily="34" charset="-122"/>
                <a:cs typeface="Tahoma" pitchFamily="34" charset="0"/>
              </a:rPr>
              <a:t>项目核心竞争力打造</a:t>
            </a:r>
            <a:endParaRPr lang="zh-CN" altLang="en-US" sz="3200" b="1" dirty="0">
              <a:solidFill>
                <a:schemeClr val="tx1"/>
              </a:solidFill>
              <a:latin typeface="微软雅黑" pitchFamily="34" charset="-122"/>
              <a:ea typeface="微软雅黑" pitchFamily="34" charset="-122"/>
              <a:cs typeface="Tahoma" pitchFamily="34" charset="0"/>
            </a:endParaRPr>
          </a:p>
        </p:txBody>
      </p:sp>
      <p:sp>
        <p:nvSpPr>
          <p:cNvPr id="14371" name="文本框 61"/>
          <p:cNvSpPr txBox="1">
            <a:spLocks noChangeArrowheads="1"/>
          </p:cNvSpPr>
          <p:nvPr/>
        </p:nvSpPr>
        <p:spPr bwMode="auto">
          <a:xfrm>
            <a:off x="6173416" y="3733900"/>
            <a:ext cx="264687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r" eaLnBrk="1" hangingPunct="1">
              <a:lnSpc>
                <a:spcPct val="100000"/>
              </a:lnSpc>
              <a:spcBef>
                <a:spcPct val="0"/>
              </a:spcBef>
              <a:buSzTx/>
              <a:buFontTx/>
              <a:buNone/>
            </a:pPr>
            <a:r>
              <a:rPr lang="zh-CN" altLang="en-US" sz="3200" b="1" dirty="0" smtClean="0">
                <a:solidFill>
                  <a:schemeClr val="tx1"/>
                </a:solidFill>
                <a:latin typeface="微软雅黑" pitchFamily="34" charset="-122"/>
                <a:ea typeface="微软雅黑" pitchFamily="34" charset="-122"/>
                <a:cs typeface="Tahoma" pitchFamily="34" charset="0"/>
              </a:rPr>
              <a:t>定性指导方</a:t>
            </a:r>
            <a:r>
              <a:rPr lang="zh-CN" altLang="en-US" sz="3200" b="1" dirty="0">
                <a:solidFill>
                  <a:schemeClr val="tx1"/>
                </a:solidFill>
                <a:latin typeface="微软雅黑" pitchFamily="34" charset="-122"/>
                <a:ea typeface="微软雅黑" pitchFamily="34" charset="-122"/>
                <a:cs typeface="Tahoma" pitchFamily="34" charset="0"/>
              </a:rPr>
              <a:t>法</a:t>
            </a:r>
            <a:endParaRPr lang="zh-CN" altLang="en-US" sz="3200" b="1" dirty="0">
              <a:solidFill>
                <a:schemeClr val="tx1"/>
              </a:solidFill>
              <a:latin typeface="微软雅黑" pitchFamily="34" charset="-122"/>
              <a:ea typeface="微软雅黑" pitchFamily="34" charset="-122"/>
              <a:cs typeface="Tahoma" pitchFamily="34" charset="0"/>
            </a:endParaRPr>
          </a:p>
        </p:txBody>
      </p:sp>
      <p:sp>
        <p:nvSpPr>
          <p:cNvPr id="14372"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14373" name="矩形 1"/>
          <p:cNvSpPr>
            <a:spLocks noChangeArrowheads="1"/>
          </p:cNvSpPr>
          <p:nvPr/>
        </p:nvSpPr>
        <p:spPr bwMode="auto">
          <a:xfrm>
            <a:off x="250825" y="33337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zh-CN" altLang="en-US" sz="2400" b="1">
                <a:solidFill>
                  <a:schemeClr val="tx1"/>
                </a:solidFill>
                <a:latin typeface="微软雅黑" pitchFamily="34" charset="-122"/>
                <a:ea typeface="微软雅黑" pitchFamily="34" charset="-122"/>
              </a:rPr>
              <a:t>交流主题</a:t>
            </a:r>
            <a:endParaRPr lang="en-US" altLang="zh-CN" sz="2400" b="1">
              <a:solidFill>
                <a:schemeClr val="tx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p:cNvSpPr/>
          <p:nvPr/>
        </p:nvSpPr>
        <p:spPr>
          <a:xfrm>
            <a:off x="1492250" y="2205038"/>
            <a:ext cx="6143625" cy="3000375"/>
          </a:xfrm>
          <a:prstGeom prst="cloud">
            <a:avLst/>
          </a:prstGeom>
          <a:solidFill>
            <a:srgbClr val="00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itchFamily="34" charset="0"/>
              <a:buNone/>
              <a:defRPr/>
            </a:pPr>
            <a:r>
              <a:rPr lang="zh-CN" altLang="en-US" sz="2800" b="1" dirty="0" smtClean="0">
                <a:solidFill>
                  <a:schemeClr val="tx1"/>
                </a:solidFill>
                <a:latin typeface="微软雅黑" pitchFamily="34" charset="-122"/>
                <a:ea typeface="微软雅黑" pitchFamily="34" charset="-122"/>
              </a:rPr>
              <a:t>问题：</a:t>
            </a:r>
            <a:r>
              <a:rPr lang="zh-CN" altLang="en-US" sz="4000" b="1" dirty="0" smtClean="0">
                <a:solidFill>
                  <a:schemeClr val="tx1"/>
                </a:solidFill>
                <a:latin typeface="微软雅黑" pitchFamily="34" charset="-122"/>
                <a:ea typeface="微软雅黑" pitchFamily="34" charset="-122"/>
              </a:rPr>
              <a:t>什么是创业项目的</a:t>
            </a:r>
            <a:r>
              <a:rPr lang="zh-CN" altLang="en-US" sz="4000" b="1" dirty="0" smtClean="0">
                <a:solidFill>
                  <a:srgbClr val="FF0000"/>
                </a:solidFill>
                <a:latin typeface="微软雅黑" pitchFamily="34" charset="-122"/>
                <a:ea typeface="微软雅黑" pitchFamily="34" charset="-122"/>
              </a:rPr>
              <a:t>核心</a:t>
            </a:r>
            <a:endParaRPr lang="en-US" altLang="zh-CN" sz="4000" b="1" dirty="0" smtClean="0">
              <a:solidFill>
                <a:srgbClr val="FF0000"/>
              </a:solidFill>
              <a:latin typeface="微软雅黑" pitchFamily="34" charset="-122"/>
              <a:ea typeface="微软雅黑" pitchFamily="34" charset="-122"/>
            </a:endParaRPr>
          </a:p>
          <a:p>
            <a:pPr algn="ctr" eaLnBrk="1" hangingPunct="1">
              <a:buFont typeface="Arial" pitchFamily="34" charset="0"/>
              <a:buNone/>
              <a:defRPr/>
            </a:pPr>
            <a:r>
              <a:rPr lang="zh-CN" altLang="en-US" sz="4000" b="1" dirty="0" smtClean="0">
                <a:solidFill>
                  <a:schemeClr val="tx1"/>
                </a:solidFill>
                <a:latin typeface="微软雅黑" pitchFamily="34" charset="-122"/>
                <a:ea typeface="微软雅黑" pitchFamily="34" charset="-122"/>
              </a:rPr>
              <a:t>竞争力？</a:t>
            </a:r>
            <a:endParaRPr lang="zh-CN" altLang="en-US" sz="3000" b="1" dirty="0">
              <a:solidFill>
                <a:schemeClr val="tx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9474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1</a:t>
            </a:r>
            <a:r>
              <a:rPr lang="en-US" altLang="zh-CN" sz="2400" b="1" dirty="0">
                <a:solidFill>
                  <a:schemeClr val="tx1"/>
                </a:solidFill>
                <a:latin typeface="微软雅黑" pitchFamily="34" charset="-122"/>
                <a:ea typeface="微软雅黑" pitchFamily="34" charset="-122"/>
              </a:rPr>
              <a:t>-</a:t>
            </a:r>
            <a:r>
              <a:rPr lang="en-US" altLang="zh-CN" sz="2400" b="1" dirty="0" smtClean="0">
                <a:solidFill>
                  <a:schemeClr val="tx1"/>
                </a:solidFill>
                <a:latin typeface="微软雅黑" pitchFamily="34" charset="-122"/>
                <a:ea typeface="微软雅黑" pitchFamily="34" charset="-122"/>
              </a:rPr>
              <a:t>1 </a:t>
            </a: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创业项目核心竞争力根本来源</a:t>
            </a:r>
            <a:endParaRPr lang="en-US" altLang="zh-CN" sz="2400" b="1" dirty="0">
              <a:solidFill>
                <a:schemeClr val="tx1"/>
              </a:solidFill>
              <a:latin typeface="微软雅黑" pitchFamily="34" charset="-122"/>
              <a:ea typeface="微软雅黑" pitchFamily="34" charset="-122"/>
            </a:endParaRPr>
          </a:p>
        </p:txBody>
      </p:sp>
      <p:sp>
        <p:nvSpPr>
          <p:cNvPr id="2" name="文本框 1"/>
          <p:cNvSpPr txBox="1"/>
          <p:nvPr/>
        </p:nvSpPr>
        <p:spPr>
          <a:xfrm>
            <a:off x="2483855" y="4293060"/>
            <a:ext cx="6647974" cy="2308324"/>
          </a:xfrm>
          <a:prstGeom prst="rect">
            <a:avLst/>
          </a:prstGeom>
          <a:noFill/>
        </p:spPr>
        <p:txBody>
          <a:bodyPr wrap="none" rtlCol="0">
            <a:spAutoFit/>
          </a:bodyPr>
          <a:lstStyle/>
          <a:p>
            <a:r>
              <a:rPr lang="zh-CN" altLang="en-US" sz="2400" b="1" dirty="0" smtClean="0">
                <a:latin typeface="+mj-ea"/>
                <a:ea typeface="+mj-ea"/>
              </a:rPr>
              <a:t>技术与创意</a:t>
            </a:r>
            <a:endParaRPr lang="en-US" altLang="zh-CN" sz="2400" b="1" dirty="0" smtClean="0">
              <a:latin typeface="+mj-ea"/>
              <a:ea typeface="+mj-ea"/>
            </a:endParaRPr>
          </a:p>
          <a:p>
            <a:r>
              <a:rPr lang="zh-CN" altLang="en-US" sz="2400" b="1" dirty="0" smtClean="0">
                <a:latin typeface="+mj-ea"/>
                <a:ea typeface="+mj-ea"/>
              </a:rPr>
              <a:t>资源</a:t>
            </a:r>
            <a:r>
              <a:rPr lang="zh-CN" altLang="en-US" sz="2400" b="1" dirty="0">
                <a:latin typeface="+mj-ea"/>
                <a:ea typeface="+mj-ea"/>
              </a:rPr>
              <a:t>整</a:t>
            </a:r>
            <a:r>
              <a:rPr lang="zh-CN" altLang="en-US" sz="2400" b="1" dirty="0" smtClean="0">
                <a:latin typeface="+mj-ea"/>
                <a:ea typeface="+mj-ea"/>
              </a:rPr>
              <a:t>合创新</a:t>
            </a:r>
            <a:endParaRPr lang="en-US" altLang="zh-CN" sz="2400" b="1" dirty="0" smtClean="0">
              <a:latin typeface="+mj-ea"/>
              <a:ea typeface="+mj-ea"/>
            </a:endParaRPr>
          </a:p>
          <a:p>
            <a:r>
              <a:rPr lang="zh-CN" altLang="en-US" sz="2400" b="1" dirty="0">
                <a:latin typeface="+mj-ea"/>
                <a:ea typeface="+mj-ea"/>
              </a:rPr>
              <a:t>商</a:t>
            </a:r>
            <a:r>
              <a:rPr lang="zh-CN" altLang="en-US" sz="2400" b="1" dirty="0" smtClean="0">
                <a:latin typeface="+mj-ea"/>
                <a:ea typeface="+mj-ea"/>
              </a:rPr>
              <a:t>业模式创新</a:t>
            </a:r>
            <a:endParaRPr lang="en-US" altLang="zh-CN" sz="2400" b="1" dirty="0" smtClean="0">
              <a:latin typeface="+mj-ea"/>
              <a:ea typeface="+mj-ea"/>
            </a:endParaRPr>
          </a:p>
          <a:p>
            <a:r>
              <a:rPr lang="zh-CN" altLang="en-US" sz="2400" b="1" dirty="0" smtClean="0">
                <a:latin typeface="+mj-ea"/>
                <a:ea typeface="+mj-ea"/>
              </a:rPr>
              <a:t>创始人优势</a:t>
            </a:r>
            <a:r>
              <a:rPr lang="en-US" altLang="zh-CN" sz="2400" b="1" dirty="0" smtClean="0">
                <a:latin typeface="+mj-ea"/>
                <a:ea typeface="+mj-ea"/>
              </a:rPr>
              <a:t>...</a:t>
            </a:r>
            <a:endParaRPr lang="en-US" altLang="zh-CN" sz="2400" b="1" dirty="0" smtClean="0">
              <a:latin typeface="+mj-ea"/>
              <a:ea typeface="+mj-ea"/>
            </a:endParaRPr>
          </a:p>
          <a:p>
            <a:r>
              <a:rPr lang="zh-CN" altLang="en-US" sz="2400" b="1" dirty="0">
                <a:solidFill>
                  <a:srgbClr val="FF0000"/>
                </a:solidFill>
                <a:latin typeface="+mj-ea"/>
                <a:ea typeface="+mj-ea"/>
              </a:rPr>
              <a:t>核</a:t>
            </a:r>
            <a:r>
              <a:rPr lang="zh-CN" altLang="en-US" sz="2400" b="1" dirty="0" smtClean="0">
                <a:solidFill>
                  <a:srgbClr val="FF0000"/>
                </a:solidFill>
                <a:latin typeface="+mj-ea"/>
                <a:ea typeface="+mj-ea"/>
              </a:rPr>
              <a:t>心竞争力根本来源于创</a:t>
            </a:r>
            <a:r>
              <a:rPr lang="zh-CN" altLang="en-US" sz="2400" b="1" dirty="0">
                <a:solidFill>
                  <a:srgbClr val="FF0000"/>
                </a:solidFill>
                <a:latin typeface="+mj-ea"/>
                <a:ea typeface="+mj-ea"/>
              </a:rPr>
              <a:t>新</a:t>
            </a:r>
            <a:r>
              <a:rPr lang="zh-CN" altLang="en-US" sz="2400" b="1" dirty="0" smtClean="0">
                <a:solidFill>
                  <a:srgbClr val="FF0000"/>
                </a:solidFill>
                <a:latin typeface="+mj-ea"/>
                <a:ea typeface="+mj-ea"/>
              </a:rPr>
              <a:t>！</a:t>
            </a:r>
            <a:endParaRPr lang="en-US" altLang="zh-CN" sz="2400" b="1" dirty="0" smtClean="0">
              <a:solidFill>
                <a:srgbClr val="FF0000"/>
              </a:solidFill>
              <a:latin typeface="+mj-ea"/>
              <a:ea typeface="+mj-ea"/>
            </a:endParaRPr>
          </a:p>
          <a:p>
            <a:r>
              <a:rPr lang="zh-CN" altLang="en-US" sz="2400" b="1" dirty="0" smtClean="0">
                <a:solidFill>
                  <a:srgbClr val="FF0000"/>
                </a:solidFill>
                <a:latin typeface="+mj-ea"/>
                <a:ea typeface="+mj-ea"/>
              </a:rPr>
              <a:t>大学生创</a:t>
            </a:r>
            <a:r>
              <a:rPr lang="zh-CN" altLang="en-US" sz="2400" b="1" dirty="0">
                <a:solidFill>
                  <a:srgbClr val="FF0000"/>
                </a:solidFill>
                <a:latin typeface="+mj-ea"/>
                <a:ea typeface="+mj-ea"/>
              </a:rPr>
              <a:t>业的核心竞争力其实在于创始人本身！</a:t>
            </a:r>
            <a:endParaRPr lang="zh-CN" altLang="en-US" sz="2400" b="1" dirty="0">
              <a:solidFill>
                <a:srgbClr val="FF0000"/>
              </a:solidFill>
              <a:latin typeface="+mj-ea"/>
              <a:ea typeface="+mj-ea"/>
            </a:endParaRPr>
          </a:p>
        </p:txBody>
      </p:sp>
      <p:pic>
        <p:nvPicPr>
          <p:cNvPr id="6" name="图片 5"/>
          <p:cNvPicPr>
            <a:picLocks noChangeAspect="1"/>
          </p:cNvPicPr>
          <p:nvPr/>
        </p:nvPicPr>
        <p:blipFill>
          <a:blip r:embed="rId1"/>
          <a:stretch>
            <a:fillRect/>
          </a:stretch>
        </p:blipFill>
        <p:spPr>
          <a:xfrm>
            <a:off x="467715" y="4276176"/>
            <a:ext cx="1873005" cy="1889014"/>
          </a:xfrm>
          <a:prstGeom prst="rect">
            <a:avLst/>
          </a:prstGeom>
        </p:spPr>
      </p:pic>
      <p:pic>
        <p:nvPicPr>
          <p:cNvPr id="3" name="图片 2"/>
          <p:cNvPicPr>
            <a:picLocks noChangeAspect="1"/>
          </p:cNvPicPr>
          <p:nvPr/>
        </p:nvPicPr>
        <p:blipFill>
          <a:blip r:embed="rId2"/>
          <a:stretch>
            <a:fillRect/>
          </a:stretch>
        </p:blipFill>
        <p:spPr>
          <a:xfrm>
            <a:off x="6330075" y="1052835"/>
            <a:ext cx="2562225" cy="3057525"/>
          </a:xfrm>
          <a:prstGeom prst="rect">
            <a:avLst/>
          </a:prstGeom>
        </p:spPr>
      </p:pic>
      <p:pic>
        <p:nvPicPr>
          <p:cNvPr id="4" name="图片 3"/>
          <p:cNvPicPr>
            <a:picLocks noChangeAspect="1"/>
          </p:cNvPicPr>
          <p:nvPr/>
        </p:nvPicPr>
        <p:blipFill>
          <a:blip r:embed="rId3"/>
          <a:stretch>
            <a:fillRect/>
          </a:stretch>
        </p:blipFill>
        <p:spPr>
          <a:xfrm>
            <a:off x="395710" y="1519216"/>
            <a:ext cx="2580485" cy="2035979"/>
          </a:xfrm>
          <a:prstGeom prst="rect">
            <a:avLst/>
          </a:prstGeom>
        </p:spPr>
      </p:pic>
      <p:pic>
        <p:nvPicPr>
          <p:cNvPr id="8" name="图片 7"/>
          <p:cNvPicPr>
            <a:picLocks noChangeAspect="1"/>
          </p:cNvPicPr>
          <p:nvPr/>
        </p:nvPicPr>
        <p:blipFill>
          <a:blip r:embed="rId4"/>
          <a:stretch>
            <a:fillRect/>
          </a:stretch>
        </p:blipFill>
        <p:spPr>
          <a:xfrm>
            <a:off x="3352800" y="1988900"/>
            <a:ext cx="2438400" cy="1200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3319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1-2 </a:t>
            </a: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创业项目竞争力评估方法</a:t>
            </a:r>
            <a:endParaRPr lang="en-US" altLang="zh-CN" sz="2400" b="1" dirty="0">
              <a:solidFill>
                <a:schemeClr val="tx1"/>
              </a:solidFill>
              <a:latin typeface="微软雅黑" pitchFamily="34" charset="-122"/>
              <a:ea typeface="微软雅黑" pitchFamily="34" charset="-122"/>
            </a:endParaRPr>
          </a:p>
        </p:txBody>
      </p:sp>
      <p:sp>
        <p:nvSpPr>
          <p:cNvPr id="6" name="文本框 5"/>
          <p:cNvSpPr txBox="1"/>
          <p:nvPr/>
        </p:nvSpPr>
        <p:spPr>
          <a:xfrm>
            <a:off x="1907815" y="2132910"/>
            <a:ext cx="4346062" cy="2123658"/>
          </a:xfrm>
          <a:prstGeom prst="rect">
            <a:avLst/>
          </a:prstGeom>
          <a:noFill/>
        </p:spPr>
        <p:txBody>
          <a:bodyPr wrap="none" rtlCol="0">
            <a:spAutoFit/>
          </a:bodyPr>
          <a:lstStyle/>
          <a:p>
            <a:r>
              <a:rPr lang="en-US" altLang="zh-CN" sz="4400" b="1" dirty="0" smtClean="0">
                <a:latin typeface="+mj-ea"/>
                <a:ea typeface="+mj-ea"/>
              </a:rPr>
              <a:t>1.</a:t>
            </a:r>
            <a:r>
              <a:rPr lang="zh-CN" altLang="en-US" sz="4400" b="1" dirty="0" smtClean="0">
                <a:latin typeface="+mj-ea"/>
                <a:ea typeface="+mj-ea"/>
              </a:rPr>
              <a:t>自我评估</a:t>
            </a:r>
            <a:endParaRPr lang="en-US" altLang="zh-CN" sz="4400" b="1" dirty="0" smtClean="0">
              <a:latin typeface="+mj-ea"/>
              <a:ea typeface="+mj-ea"/>
            </a:endParaRPr>
          </a:p>
          <a:p>
            <a:r>
              <a:rPr lang="en-US" altLang="zh-CN" sz="4400" b="1" dirty="0" smtClean="0">
                <a:latin typeface="+mj-ea"/>
                <a:ea typeface="+mj-ea"/>
              </a:rPr>
              <a:t>2.</a:t>
            </a:r>
            <a:r>
              <a:rPr lang="zh-CN" altLang="en-US" sz="4400" b="1" dirty="0" smtClean="0">
                <a:latin typeface="+mj-ea"/>
                <a:ea typeface="+mj-ea"/>
              </a:rPr>
              <a:t>专家</a:t>
            </a:r>
            <a:r>
              <a:rPr lang="en-US" altLang="zh-CN" sz="4400" b="1" dirty="0" smtClean="0">
                <a:latin typeface="+mj-ea"/>
                <a:ea typeface="+mj-ea"/>
              </a:rPr>
              <a:t>/</a:t>
            </a:r>
            <a:r>
              <a:rPr lang="zh-CN" altLang="en-US" sz="4400" b="1" dirty="0" smtClean="0">
                <a:latin typeface="+mj-ea"/>
                <a:ea typeface="+mj-ea"/>
              </a:rPr>
              <a:t>行业人士</a:t>
            </a:r>
            <a:endParaRPr lang="en-US" altLang="zh-CN" sz="4400" b="1" dirty="0" smtClean="0">
              <a:latin typeface="+mj-ea"/>
              <a:ea typeface="+mj-ea"/>
            </a:endParaRPr>
          </a:p>
          <a:p>
            <a:r>
              <a:rPr lang="en-US" altLang="zh-CN" sz="4400" b="1" dirty="0" smtClean="0">
                <a:latin typeface="+mj-ea"/>
                <a:ea typeface="+mj-ea"/>
              </a:rPr>
              <a:t>3.</a:t>
            </a:r>
            <a:r>
              <a:rPr lang="zh-CN" altLang="en-US" sz="4400" b="1" dirty="0">
                <a:latin typeface="+mj-ea"/>
                <a:ea typeface="+mj-ea"/>
              </a:rPr>
              <a:t>实</a:t>
            </a:r>
            <a:r>
              <a:rPr lang="zh-CN" altLang="en-US" sz="4400" b="1" dirty="0" smtClean="0">
                <a:latin typeface="+mj-ea"/>
                <a:ea typeface="+mj-ea"/>
              </a:rPr>
              <a:t>验</a:t>
            </a:r>
            <a:r>
              <a:rPr lang="en-US" altLang="zh-CN" sz="4400" b="1" dirty="0" smtClean="0">
                <a:latin typeface="+mj-ea"/>
                <a:ea typeface="+mj-ea"/>
              </a:rPr>
              <a:t>/</a:t>
            </a:r>
            <a:r>
              <a:rPr lang="zh-CN" altLang="en-US" sz="4400" b="1" dirty="0" smtClean="0">
                <a:latin typeface="+mj-ea"/>
                <a:ea typeface="+mj-ea"/>
              </a:rPr>
              <a:t>实践评估</a:t>
            </a:r>
            <a:endParaRPr lang="zh-CN" altLang="en-US" sz="4400" b="1" dirty="0">
              <a:latin typeface="+mj-ea"/>
              <a:ea typeface="+mj-ea"/>
            </a:endParaRPr>
          </a:p>
        </p:txBody>
      </p:sp>
      <p:sp>
        <p:nvSpPr>
          <p:cNvPr id="5" name="云形 4"/>
          <p:cNvSpPr/>
          <p:nvPr/>
        </p:nvSpPr>
        <p:spPr>
          <a:xfrm>
            <a:off x="1493043" y="1916895"/>
            <a:ext cx="6143625" cy="3000375"/>
          </a:xfrm>
          <a:prstGeom prst="cloud">
            <a:avLst/>
          </a:prstGeom>
          <a:solidFill>
            <a:srgbClr val="00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itchFamily="34" charset="0"/>
              <a:buNone/>
              <a:defRPr/>
            </a:pPr>
            <a:r>
              <a:rPr lang="zh-CN" altLang="en-US" sz="2800" b="1" dirty="0">
                <a:solidFill>
                  <a:srgbClr val="FF0000"/>
                </a:solidFill>
                <a:latin typeface="微软雅黑" pitchFamily="34" charset="-122"/>
                <a:ea typeface="微软雅黑" pitchFamily="34" charset="-122"/>
              </a:rPr>
              <a:t>讨论</a:t>
            </a:r>
            <a:r>
              <a:rPr lang="zh-CN" altLang="en-US" sz="2800" b="1" dirty="0" smtClean="0">
                <a:solidFill>
                  <a:srgbClr val="FF0000"/>
                </a:solidFill>
                <a:latin typeface="微软雅黑" pitchFamily="34" charset="-122"/>
                <a:ea typeface="微软雅黑" pitchFamily="34" charset="-122"/>
              </a:rPr>
              <a:t>：</a:t>
            </a:r>
            <a:r>
              <a:rPr lang="zh-CN" altLang="en-US" sz="4000" b="1" dirty="0" smtClean="0">
                <a:solidFill>
                  <a:schemeClr val="tx1"/>
                </a:solidFill>
                <a:latin typeface="微软雅黑" pitchFamily="34" charset="-122"/>
                <a:ea typeface="微软雅黑" pitchFamily="34" charset="-122"/>
              </a:rPr>
              <a:t>如何打造创业项目的核心竞争力呢？</a:t>
            </a:r>
            <a:endParaRPr lang="zh-CN" altLang="en-US" sz="3000" b="1" dirty="0">
              <a:solidFill>
                <a:schemeClr val="tx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44983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1-3-1 </a:t>
            </a:r>
            <a:r>
              <a:rPr lang="zh-CN" altLang="en-US" sz="2400" b="1" dirty="0" smtClean="0">
                <a:solidFill>
                  <a:schemeClr val="tx1"/>
                </a:solidFill>
                <a:latin typeface="微软雅黑" pitchFamily="34" charset="-122"/>
                <a:ea typeface="微软雅黑" pitchFamily="34" charset="-122"/>
              </a:rPr>
              <a:t>研</a:t>
            </a:r>
            <a:r>
              <a:rPr lang="zh-CN" altLang="en-US" sz="2400" b="1" dirty="0">
                <a:solidFill>
                  <a:schemeClr val="tx1"/>
                </a:solidFill>
                <a:latin typeface="微软雅黑" pitchFamily="34" charset="-122"/>
                <a:ea typeface="微软雅黑" pitchFamily="34" charset="-122"/>
              </a:rPr>
              <a:t>发创新，提升产品体验</a:t>
            </a:r>
            <a:endParaRPr lang="en-US" altLang="zh-CN" sz="2400" b="1" dirty="0">
              <a:solidFill>
                <a:schemeClr val="tx1"/>
              </a:solidFill>
              <a:latin typeface="微软雅黑" pitchFamily="34" charset="-122"/>
              <a:ea typeface="微软雅黑" pitchFamily="34" charset="-122"/>
            </a:endParaRPr>
          </a:p>
        </p:txBody>
      </p:sp>
      <p:sp>
        <p:nvSpPr>
          <p:cNvPr id="5" name="Text Box 3"/>
          <p:cNvSpPr txBox="1">
            <a:spLocks noChangeArrowheads="1"/>
          </p:cNvSpPr>
          <p:nvPr/>
        </p:nvSpPr>
        <p:spPr bwMode="auto">
          <a:xfrm>
            <a:off x="-36513" y="1292225"/>
            <a:ext cx="3068638"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lang="en-US" altLang="zh-CN" sz="2000" b="1" dirty="0">
                <a:latin typeface="+mj-ea"/>
                <a:ea typeface="+mj-ea"/>
              </a:rPr>
              <a:t>1.</a:t>
            </a:r>
            <a:r>
              <a:rPr lang="zh-CN" altLang="en-US" sz="2000" b="1" dirty="0">
                <a:latin typeface="+mj-ea"/>
                <a:ea typeface="+mj-ea"/>
              </a:rPr>
              <a:t>问题搜集与理解</a:t>
            </a:r>
            <a:endParaRPr lang="en-US" altLang="zh-CN" sz="2000" b="1" dirty="0">
              <a:latin typeface="+mj-ea"/>
              <a:ea typeface="+mj-ea"/>
            </a:endParaRPr>
          </a:p>
          <a:p>
            <a:pPr eaLnBrk="1" hangingPunct="1">
              <a:defRPr/>
            </a:pPr>
            <a:r>
              <a:rPr lang="en-US" altLang="zh-CN" sz="2000" b="1" dirty="0">
                <a:latin typeface="+mj-ea"/>
                <a:ea typeface="+mj-ea"/>
              </a:rPr>
              <a:t>2.</a:t>
            </a:r>
            <a:r>
              <a:rPr lang="zh-CN" altLang="en-US" sz="2000" b="1" dirty="0">
                <a:latin typeface="+mj-ea"/>
                <a:ea typeface="+mj-ea"/>
              </a:rPr>
              <a:t>观察客户群特征</a:t>
            </a:r>
            <a:endParaRPr lang="en-US" altLang="zh-CN" sz="2000" b="1" dirty="0">
              <a:latin typeface="+mj-ea"/>
              <a:ea typeface="+mj-ea"/>
            </a:endParaRPr>
          </a:p>
          <a:p>
            <a:pPr eaLnBrk="1" hangingPunct="1">
              <a:defRPr/>
            </a:pPr>
            <a:r>
              <a:rPr lang="en-US" altLang="zh-CN" sz="2000" b="1" dirty="0">
                <a:latin typeface="+mj-ea"/>
                <a:ea typeface="+mj-ea"/>
              </a:rPr>
              <a:t>3.</a:t>
            </a:r>
            <a:r>
              <a:rPr lang="zh-CN" altLang="en-US" sz="2000" b="1" dirty="0">
                <a:latin typeface="+mj-ea"/>
                <a:ea typeface="+mj-ea"/>
              </a:rPr>
              <a:t>分析客户需求</a:t>
            </a:r>
            <a:endParaRPr lang="en-US" altLang="zh-CN" sz="2000" b="1" dirty="0">
              <a:latin typeface="+mj-ea"/>
              <a:ea typeface="+mj-ea"/>
            </a:endParaRPr>
          </a:p>
          <a:p>
            <a:pPr eaLnBrk="1" hangingPunct="1">
              <a:defRPr/>
            </a:pPr>
            <a:r>
              <a:rPr lang="en-US" altLang="zh-CN" sz="2000" b="1" dirty="0">
                <a:latin typeface="+mj-ea"/>
                <a:ea typeface="+mj-ea"/>
              </a:rPr>
              <a:t>4.</a:t>
            </a:r>
            <a:r>
              <a:rPr lang="zh-CN" altLang="en-US" sz="2000" b="1" dirty="0">
                <a:latin typeface="+mj-ea"/>
                <a:ea typeface="+mj-ea"/>
              </a:rPr>
              <a:t>定义一个问题或需求</a:t>
            </a:r>
            <a:endParaRPr lang="en-US" altLang="zh-CN" sz="2000" b="1" dirty="0">
              <a:latin typeface="+mj-ea"/>
              <a:ea typeface="+mj-ea"/>
            </a:endParaRPr>
          </a:p>
          <a:p>
            <a:pPr eaLnBrk="1" hangingPunct="1">
              <a:defRPr/>
            </a:pPr>
            <a:r>
              <a:rPr lang="en-US" altLang="zh-CN" sz="2000" b="1" dirty="0">
                <a:latin typeface="+mj-ea"/>
                <a:ea typeface="+mj-ea"/>
              </a:rPr>
              <a:t>5.</a:t>
            </a:r>
            <a:r>
              <a:rPr lang="zh-CN" altLang="en-US" sz="2000" b="1" dirty="0">
                <a:latin typeface="+mj-ea"/>
                <a:ea typeface="+mj-ea"/>
              </a:rPr>
              <a:t>创意拓展所有可能</a:t>
            </a:r>
            <a:endParaRPr lang="en-US" altLang="zh-CN" sz="2000" b="1" dirty="0">
              <a:latin typeface="+mj-ea"/>
              <a:ea typeface="+mj-ea"/>
            </a:endParaRPr>
          </a:p>
          <a:p>
            <a:pPr eaLnBrk="1" hangingPunct="1">
              <a:defRPr/>
            </a:pPr>
            <a:r>
              <a:rPr lang="en-US" altLang="zh-CN" sz="2000" b="1" dirty="0">
                <a:latin typeface="+mj-ea"/>
                <a:ea typeface="+mj-ea"/>
              </a:rPr>
              <a:t>6.</a:t>
            </a:r>
            <a:r>
              <a:rPr lang="zh-CN" altLang="en-US" sz="2000" b="1" dirty="0">
                <a:latin typeface="+mj-ea"/>
                <a:ea typeface="+mj-ea"/>
              </a:rPr>
              <a:t>速做原型方案</a:t>
            </a:r>
            <a:endParaRPr lang="en-US" altLang="zh-CN" sz="2000" b="1" dirty="0">
              <a:latin typeface="+mj-ea"/>
              <a:ea typeface="+mj-ea"/>
            </a:endParaRPr>
          </a:p>
          <a:p>
            <a:pPr eaLnBrk="1" hangingPunct="1">
              <a:defRPr/>
            </a:pPr>
            <a:r>
              <a:rPr lang="en-US" altLang="zh-CN" sz="2000" b="1" dirty="0">
                <a:latin typeface="+mj-ea"/>
                <a:ea typeface="+mj-ea"/>
              </a:rPr>
              <a:t>7.</a:t>
            </a:r>
            <a:r>
              <a:rPr lang="zh-CN" altLang="en-US" sz="2000" b="1" dirty="0">
                <a:latin typeface="+mj-ea"/>
                <a:ea typeface="+mj-ea"/>
              </a:rPr>
              <a:t>测试验证</a:t>
            </a:r>
            <a:endParaRPr lang="zh-CN" altLang="en-US" sz="2000" dirty="0">
              <a:latin typeface="+mj-ea"/>
              <a:ea typeface="+mj-ea"/>
            </a:endParaRPr>
          </a:p>
        </p:txBody>
      </p:sp>
      <p:pic>
        <p:nvPicPr>
          <p:cNvPr id="6"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07950" y="3995738"/>
            <a:ext cx="8964613" cy="280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32125" y="1109663"/>
            <a:ext cx="60769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41905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1-3-2 </a:t>
            </a:r>
            <a:r>
              <a:rPr lang="zh-CN" altLang="en-US" sz="2400" b="1" dirty="0" smtClean="0">
                <a:solidFill>
                  <a:schemeClr val="tx1"/>
                </a:solidFill>
                <a:latin typeface="微软雅黑" pitchFamily="34" charset="-122"/>
                <a:ea typeface="微软雅黑" pitchFamily="34" charset="-122"/>
              </a:rPr>
              <a:t>营</a:t>
            </a:r>
            <a:r>
              <a:rPr lang="zh-CN" altLang="en-US" sz="2400" b="1" dirty="0">
                <a:solidFill>
                  <a:schemeClr val="tx1"/>
                </a:solidFill>
                <a:latin typeface="微软雅黑" pitchFamily="34" charset="-122"/>
                <a:ea typeface="微软雅黑" pitchFamily="34" charset="-122"/>
              </a:rPr>
              <a:t>销创新，互联网营销</a:t>
            </a:r>
            <a:endParaRPr lang="en-US" altLang="zh-CN" sz="2400" b="1" dirty="0">
              <a:solidFill>
                <a:schemeClr val="tx1"/>
              </a:solidFill>
              <a:latin typeface="微软雅黑" pitchFamily="34" charset="-122"/>
              <a:ea typeface="微软雅黑" pitchFamily="34" charset="-122"/>
            </a:endParaRPr>
          </a:p>
        </p:txBody>
      </p:sp>
      <p:grpSp>
        <p:nvGrpSpPr>
          <p:cNvPr id="5" name="组合 99"/>
          <p:cNvGrpSpPr/>
          <p:nvPr/>
        </p:nvGrpSpPr>
        <p:grpSpPr bwMode="auto">
          <a:xfrm>
            <a:off x="1911540" y="1088232"/>
            <a:ext cx="5322111" cy="552747"/>
            <a:chOff x="295275" y="0"/>
            <a:chExt cx="3295650" cy="522762"/>
          </a:xfrm>
        </p:grpSpPr>
        <p:sp>
          <p:nvSpPr>
            <p:cNvPr id="6" name="中间"/>
            <p:cNvSpPr>
              <a:spLocks noChangeArrowheads="1"/>
            </p:cNvSpPr>
            <p:nvPr/>
          </p:nvSpPr>
          <p:spPr bwMode="auto">
            <a:xfrm>
              <a:off x="438039" y="0"/>
              <a:ext cx="2881552" cy="515442"/>
            </a:xfrm>
            <a:custGeom>
              <a:avLst/>
              <a:gdLst>
                <a:gd name="T0" fmla="*/ 565356 w 11798706"/>
                <a:gd name="T1" fmla="*/ 0 h 2507224"/>
                <a:gd name="T2" fmla="*/ 11233350 w 11798706"/>
                <a:gd name="T3" fmla="*/ 0 h 2507224"/>
                <a:gd name="T4" fmla="*/ 11798706 w 11798706"/>
                <a:gd name="T5" fmla="*/ 565353 h 2507224"/>
                <a:gd name="T6" fmla="*/ 11798706 w 11798706"/>
                <a:gd name="T7" fmla="*/ 1941871 h 2507224"/>
                <a:gd name="T8" fmla="*/ 11233350 w 11798706"/>
                <a:gd name="T9" fmla="*/ 2507224 h 2507224"/>
                <a:gd name="T10" fmla="*/ 565356 w 11798706"/>
                <a:gd name="T11" fmla="*/ 2507224 h 2507224"/>
                <a:gd name="T12" fmla="*/ 0 w 11798706"/>
                <a:gd name="T13" fmla="*/ 1941871 h 2507224"/>
                <a:gd name="T14" fmla="*/ 0 w 11798706"/>
                <a:gd name="T15" fmla="*/ 565353 h 2507224"/>
                <a:gd name="T16" fmla="*/ 565356 w 11798706"/>
                <a:gd name="T17" fmla="*/ 0 h 25072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98706"/>
                <a:gd name="T28" fmla="*/ 0 h 2507224"/>
                <a:gd name="T29" fmla="*/ 11798706 w 11798706"/>
                <a:gd name="T30" fmla="*/ 2507224 h 25072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98706" h="2507224">
                  <a:moveTo>
                    <a:pt x="565356" y="0"/>
                  </a:moveTo>
                  <a:lnTo>
                    <a:pt x="11233350" y="0"/>
                  </a:lnTo>
                  <a:cubicBezTo>
                    <a:pt x="11545586" y="0"/>
                    <a:pt x="11798706" y="253117"/>
                    <a:pt x="11798706" y="565353"/>
                  </a:cubicBezTo>
                  <a:lnTo>
                    <a:pt x="11798706" y="1941871"/>
                  </a:lnTo>
                  <a:cubicBezTo>
                    <a:pt x="11798706" y="2254107"/>
                    <a:pt x="11545586" y="2507224"/>
                    <a:pt x="11233350" y="2507224"/>
                  </a:cubicBezTo>
                  <a:lnTo>
                    <a:pt x="565356" y="2507224"/>
                  </a:lnTo>
                  <a:cubicBezTo>
                    <a:pt x="253120" y="2507224"/>
                    <a:pt x="0" y="2254107"/>
                    <a:pt x="0" y="1941871"/>
                  </a:cubicBezTo>
                  <a:lnTo>
                    <a:pt x="0" y="565353"/>
                  </a:lnTo>
                  <a:cubicBezTo>
                    <a:pt x="0" y="253117"/>
                    <a:pt x="253120" y="0"/>
                    <a:pt x="565356" y="0"/>
                  </a:cubicBezTo>
                  <a:close/>
                </a:path>
              </a:pathLst>
            </a:custGeom>
            <a:solidFill>
              <a:srgbClr val="F25243"/>
            </a:solidFill>
            <a:ln>
              <a:noFill/>
            </a:ln>
            <a:extLst>
              <a:ext uri="{91240B29-F687-4F45-9708-019B960494DF}">
                <a14:hiddenLine xmlns:a14="http://schemas.microsoft.com/office/drawing/2010/main" w="12700">
                  <a:solidFill>
                    <a:srgbClr val="B13C31"/>
                  </a:solidFill>
                  <a:bevel/>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sp>
          <p:nvSpPr>
            <p:cNvPr id="7" name="文本框 101"/>
            <p:cNvSpPr>
              <a:spLocks noChangeArrowheads="1"/>
            </p:cNvSpPr>
            <p:nvPr/>
          </p:nvSpPr>
          <p:spPr bwMode="auto">
            <a:xfrm>
              <a:off x="295275" y="51211"/>
              <a:ext cx="3295650" cy="47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zh-CN" altLang="en-US" sz="2400" b="1" dirty="0">
                  <a:solidFill>
                    <a:schemeClr val="bg1"/>
                  </a:solidFill>
                  <a:latin typeface="微软雅黑" pitchFamily="34" charset="-122"/>
                  <a:ea typeface="微软雅黑" pitchFamily="34" charset="-122"/>
                  <a:sym typeface="张海山锐谐体" pitchFamily="2" charset="-122"/>
                </a:rPr>
                <a:t>案</a:t>
              </a:r>
              <a:r>
                <a:rPr lang="zh-CN" altLang="en-US" sz="2400" b="1" dirty="0" smtClean="0">
                  <a:solidFill>
                    <a:schemeClr val="bg1"/>
                  </a:solidFill>
                  <a:latin typeface="微软雅黑" pitchFamily="34" charset="-122"/>
                  <a:ea typeface="微软雅黑" pitchFamily="34" charset="-122"/>
                  <a:sym typeface="张海山锐谐体" pitchFamily="2" charset="-122"/>
                </a:rPr>
                <a:t>例：</a:t>
              </a:r>
              <a:r>
                <a:rPr lang="en-US" sz="2400" b="1" dirty="0" smtClean="0">
                  <a:solidFill>
                    <a:schemeClr val="bg1"/>
                  </a:solidFill>
                  <a:latin typeface="微软雅黑" pitchFamily="34" charset="-122"/>
                  <a:ea typeface="微软雅黑" pitchFamily="34" charset="-122"/>
                  <a:sym typeface="张海山锐谐体" pitchFamily="2" charset="-122"/>
                </a:rPr>
                <a:t>利用互联网卖好</a:t>
              </a:r>
              <a:r>
                <a:rPr lang="en-US" sz="2400" b="1" dirty="0">
                  <a:solidFill>
                    <a:schemeClr val="bg1"/>
                  </a:solidFill>
                  <a:latin typeface="微软雅黑" pitchFamily="34" charset="-122"/>
                  <a:ea typeface="微软雅黑" pitchFamily="34" charset="-122"/>
                  <a:sym typeface="张海山锐谐体" pitchFamily="2" charset="-122"/>
                </a:rPr>
                <a:t>“关东煮”</a:t>
              </a:r>
              <a:endParaRPr lang="en-US" sz="2400" b="1" dirty="0">
                <a:solidFill>
                  <a:schemeClr val="bg1"/>
                </a:solidFill>
                <a:latin typeface="微软雅黑" pitchFamily="34" charset="-122"/>
                <a:ea typeface="微软雅黑" pitchFamily="34" charset="-122"/>
                <a:sym typeface="张海山锐谐体" pitchFamily="2" charset="-122"/>
              </a:endParaRPr>
            </a:p>
          </p:txBody>
        </p:sp>
      </p:grpSp>
      <p:sp>
        <p:nvSpPr>
          <p:cNvPr id="8" name="任意多边形 144"/>
          <p:cNvSpPr>
            <a:spLocks noChangeArrowheads="1"/>
          </p:cNvSpPr>
          <p:nvPr/>
        </p:nvSpPr>
        <p:spPr bwMode="auto">
          <a:xfrm rot="16200000">
            <a:off x="4446390" y="4018955"/>
            <a:ext cx="3169444" cy="217885"/>
          </a:xfrm>
          <a:custGeom>
            <a:avLst/>
            <a:gdLst>
              <a:gd name="T0" fmla="*/ 0 w 4226560"/>
              <a:gd name="T1" fmla="*/ 0 h 289807"/>
              <a:gd name="T2" fmla="*/ 4226560 w 4226560"/>
              <a:gd name="T3" fmla="*/ 0 h 289807"/>
              <a:gd name="T4" fmla="*/ 4226560 w 4226560"/>
              <a:gd name="T5" fmla="*/ 289807 h 289807"/>
              <a:gd name="T6" fmla="*/ 0 w 4226560"/>
              <a:gd name="T7" fmla="*/ 289807 h 289807"/>
              <a:gd name="T8" fmla="*/ 0 w 4226560"/>
              <a:gd name="T9" fmla="*/ 0 h 289807"/>
              <a:gd name="T10" fmla="*/ 0 60000 65536"/>
              <a:gd name="T11" fmla="*/ 0 60000 65536"/>
              <a:gd name="T12" fmla="*/ 0 60000 65536"/>
              <a:gd name="T13" fmla="*/ 0 60000 65536"/>
              <a:gd name="T14" fmla="*/ 0 60000 65536"/>
              <a:gd name="T15" fmla="*/ 0 w 4226560"/>
              <a:gd name="T16" fmla="*/ 0 h 289807"/>
              <a:gd name="T17" fmla="*/ 4226560 w 4226560"/>
              <a:gd name="T18" fmla="*/ 289807 h 289807"/>
            </a:gdLst>
            <a:ahLst/>
            <a:cxnLst>
              <a:cxn ang="T10">
                <a:pos x="T0" y="T1"/>
              </a:cxn>
              <a:cxn ang="T11">
                <a:pos x="T2" y="T3"/>
              </a:cxn>
              <a:cxn ang="T12">
                <a:pos x="T4" y="T5"/>
              </a:cxn>
              <a:cxn ang="T13">
                <a:pos x="T6" y="T7"/>
              </a:cxn>
              <a:cxn ang="T14">
                <a:pos x="T8" y="T9"/>
              </a:cxn>
            </a:cxnLst>
            <a:rect l="T15" t="T16" r="T17" b="T18"/>
            <a:pathLst>
              <a:path w="4226560" h="289807">
                <a:moveTo>
                  <a:pt x="0" y="0"/>
                </a:moveTo>
                <a:lnTo>
                  <a:pt x="4226560" y="0"/>
                </a:lnTo>
                <a:lnTo>
                  <a:pt x="4226560" y="289807"/>
                </a:lnTo>
                <a:lnTo>
                  <a:pt x="0" y="28980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 tIns="-1" rIns="191696" bIns="0"/>
          <a:lstStyle/>
          <a:p>
            <a:pPr algn="r">
              <a:lnSpc>
                <a:spcPct val="90000"/>
              </a:lnSpc>
              <a:spcAft>
                <a:spcPct val="35000"/>
              </a:spcAft>
            </a:pPr>
            <a:endParaRPr lang="zh-CN" altLang="zh-CN" sz="1050">
              <a:solidFill>
                <a:srgbClr val="555354"/>
              </a:solidFill>
              <a:latin typeface="宋体" pitchFamily="2" charset="-122"/>
              <a:sym typeface="宋体" pitchFamily="2" charset="-122"/>
            </a:endParaRPr>
          </a:p>
        </p:txBody>
      </p:sp>
      <p:grpSp>
        <p:nvGrpSpPr>
          <p:cNvPr id="9" name="组合 150"/>
          <p:cNvGrpSpPr/>
          <p:nvPr/>
        </p:nvGrpSpPr>
        <p:grpSpPr bwMode="auto">
          <a:xfrm>
            <a:off x="567856" y="1976438"/>
            <a:ext cx="1799649" cy="1719537"/>
            <a:chOff x="-14388" y="0"/>
            <a:chExt cx="2400166" cy="2292859"/>
          </a:xfrm>
        </p:grpSpPr>
        <p:sp>
          <p:nvSpPr>
            <p:cNvPr id="10" name="矩形 157"/>
            <p:cNvSpPr>
              <a:spLocks noChangeArrowheads="1"/>
            </p:cNvSpPr>
            <p:nvPr/>
          </p:nvSpPr>
          <p:spPr bwMode="auto">
            <a:xfrm>
              <a:off x="0" y="0"/>
              <a:ext cx="2375528" cy="2282968"/>
            </a:xfrm>
            <a:prstGeom prst="rect">
              <a:avLst/>
            </a:prstGeom>
            <a:solidFill>
              <a:srgbClr val="FFFFFF">
                <a:alpha val="50000"/>
              </a:srgbClr>
            </a:solidFill>
            <a:ln w="12700" cap="flat" cmpd="sng">
              <a:solidFill>
                <a:srgbClr val="14BAC6"/>
              </a:solidFill>
              <a:bevel/>
            </a:ln>
          </p:spPr>
          <p:txBody>
            <a:bodyPr/>
            <a:lstStyle/>
            <a:p>
              <a:endParaRPr lang="zh-CN" altLang="en-US"/>
            </a:p>
          </p:txBody>
        </p:sp>
        <p:grpSp>
          <p:nvGrpSpPr>
            <p:cNvPr id="11" name="组合 162"/>
            <p:cNvGrpSpPr/>
            <p:nvPr/>
          </p:nvGrpSpPr>
          <p:grpSpPr bwMode="auto">
            <a:xfrm>
              <a:off x="-14388" y="354939"/>
              <a:ext cx="2400166" cy="1937920"/>
              <a:chOff x="-24120" y="0"/>
              <a:chExt cx="2400166" cy="1937920"/>
            </a:xfrm>
          </p:grpSpPr>
          <p:sp>
            <p:nvSpPr>
              <p:cNvPr id="12" name="文本框 164"/>
              <p:cNvSpPr>
                <a:spLocks noChangeArrowheads="1"/>
              </p:cNvSpPr>
              <p:nvPr/>
            </p:nvSpPr>
            <p:spPr bwMode="auto">
              <a:xfrm>
                <a:off x="0" y="0"/>
                <a:ext cx="2176824" cy="43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a:solidFill>
                      <a:srgbClr val="14BAC6"/>
                    </a:solidFill>
                    <a:ea typeface="微软雅黑" pitchFamily="34" charset="-122"/>
                    <a:sym typeface="Arial" pitchFamily="34" charset="0"/>
                  </a:rPr>
                  <a:t>品牌</a:t>
                </a:r>
                <a:endParaRPr lang="zh-CN" altLang="en-US" sz="1500" b="1">
                  <a:solidFill>
                    <a:srgbClr val="14BAC6"/>
                  </a:solidFill>
                  <a:ea typeface="微软雅黑" pitchFamily="34" charset="-122"/>
                  <a:sym typeface="Arial" pitchFamily="34" charset="0"/>
                </a:endParaRPr>
              </a:p>
            </p:txBody>
          </p:sp>
          <p:sp>
            <p:nvSpPr>
              <p:cNvPr id="13" name="文本框 165"/>
              <p:cNvSpPr>
                <a:spLocks noChangeArrowheads="1"/>
              </p:cNvSpPr>
              <p:nvPr/>
            </p:nvSpPr>
            <p:spPr bwMode="auto">
              <a:xfrm>
                <a:off x="-24120" y="378421"/>
                <a:ext cx="2400166" cy="1559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pPr>
                <a:r>
                  <a:rPr lang="zh-CN" altLang="en-US" sz="1400" b="1" dirty="0">
                    <a:solidFill>
                      <a:srgbClr val="3F3E3F"/>
                    </a:solidFill>
                    <a:ea typeface="微软雅黑" pitchFamily="34" charset="-122"/>
                    <a:sym typeface="Arial" pitchFamily="34" charset="0"/>
                  </a:rPr>
                  <a:t>名称：镇关西关东煮。slogan：</a:t>
                </a:r>
                <a:endParaRPr lang="zh-CN" altLang="en-US" sz="1400" b="1" dirty="0">
                  <a:solidFill>
                    <a:srgbClr val="3F3E3F"/>
                  </a:solidFill>
                  <a:ea typeface="微软雅黑" pitchFamily="34" charset="-122"/>
                  <a:sym typeface="Arial" pitchFamily="34" charset="0"/>
                </a:endParaRPr>
              </a:p>
              <a:p>
                <a:pPr>
                  <a:lnSpc>
                    <a:spcPct val="125000"/>
                  </a:lnSpc>
                </a:pPr>
                <a:r>
                  <a:rPr lang="zh-CN" altLang="en-US" sz="1400" b="1" dirty="0">
                    <a:solidFill>
                      <a:srgbClr val="3F3E3F"/>
                    </a:solidFill>
                    <a:ea typeface="微软雅黑" pitchFamily="34" charset="-122"/>
                    <a:sym typeface="Arial" pitchFamily="34" charset="0"/>
                  </a:rPr>
                  <a:t>装逼客才问起源，</a:t>
                </a:r>
                <a:endParaRPr lang="zh-CN" altLang="en-US" sz="1400" b="1" dirty="0">
                  <a:solidFill>
                    <a:srgbClr val="3F3E3F"/>
                  </a:solidFill>
                  <a:ea typeface="微软雅黑" pitchFamily="34" charset="-122"/>
                  <a:sym typeface="Arial" pitchFamily="34" charset="0"/>
                </a:endParaRPr>
              </a:p>
              <a:p>
                <a:pPr>
                  <a:lnSpc>
                    <a:spcPct val="125000"/>
                  </a:lnSpc>
                </a:pPr>
                <a:r>
                  <a:rPr lang="zh-CN" altLang="en-US" sz="1400" b="1" dirty="0">
                    <a:solidFill>
                      <a:srgbClr val="3F3E3F"/>
                    </a:solidFill>
                    <a:ea typeface="微软雅黑" pitchFamily="34" charset="-122"/>
                    <a:sym typeface="Arial" pitchFamily="34" charset="0"/>
                  </a:rPr>
                  <a:t>美食家只品滋味。</a:t>
                </a:r>
                <a:endParaRPr lang="zh-CN" altLang="en-US" sz="1400" b="1" dirty="0">
                  <a:solidFill>
                    <a:srgbClr val="3F3E3F"/>
                  </a:solidFill>
                  <a:ea typeface="微软雅黑" pitchFamily="34" charset="-122"/>
                  <a:sym typeface="Arial" pitchFamily="34" charset="0"/>
                </a:endParaRPr>
              </a:p>
            </p:txBody>
          </p:sp>
        </p:grpSp>
      </p:grpSp>
      <p:grpSp>
        <p:nvGrpSpPr>
          <p:cNvPr id="14" name="组合 166"/>
          <p:cNvGrpSpPr/>
          <p:nvPr/>
        </p:nvGrpSpPr>
        <p:grpSpPr bwMode="auto">
          <a:xfrm>
            <a:off x="2660398" y="2000250"/>
            <a:ext cx="1871151" cy="1712118"/>
            <a:chOff x="-97696" y="0"/>
            <a:chExt cx="2494659" cy="2282968"/>
          </a:xfrm>
        </p:grpSpPr>
        <p:sp>
          <p:nvSpPr>
            <p:cNvPr id="15" name="任意多边形 167"/>
            <p:cNvSpPr>
              <a:spLocks noChangeArrowheads="1"/>
            </p:cNvSpPr>
            <p:nvPr/>
          </p:nvSpPr>
          <p:spPr bwMode="auto">
            <a:xfrm>
              <a:off x="0" y="0"/>
              <a:ext cx="2366764" cy="2282968"/>
            </a:xfrm>
            <a:custGeom>
              <a:avLst/>
              <a:gdLst>
                <a:gd name="T0" fmla="*/ 0 w 1443549"/>
                <a:gd name="T1" fmla="*/ 0 h 4226560"/>
                <a:gd name="T2" fmla="*/ 1443549 w 1443549"/>
                <a:gd name="T3" fmla="*/ 0 h 4226560"/>
                <a:gd name="T4" fmla="*/ 1443549 w 1443549"/>
                <a:gd name="T5" fmla="*/ 4226560 h 4226560"/>
                <a:gd name="T6" fmla="*/ 0 w 1443549"/>
                <a:gd name="T7" fmla="*/ 4226560 h 4226560"/>
                <a:gd name="T8" fmla="*/ 0 w 1443549"/>
                <a:gd name="T9" fmla="*/ 0 h 4226560"/>
                <a:gd name="T10" fmla="*/ 0 60000 65536"/>
                <a:gd name="T11" fmla="*/ 0 60000 65536"/>
                <a:gd name="T12" fmla="*/ 0 60000 65536"/>
                <a:gd name="T13" fmla="*/ 0 60000 65536"/>
                <a:gd name="T14" fmla="*/ 0 60000 65536"/>
                <a:gd name="T15" fmla="*/ 0 w 1443549"/>
                <a:gd name="T16" fmla="*/ 0 h 4226560"/>
                <a:gd name="T17" fmla="*/ 1443549 w 1443549"/>
                <a:gd name="T18" fmla="*/ 4226560 h 4226560"/>
              </a:gdLst>
              <a:ahLst/>
              <a:cxnLst>
                <a:cxn ang="T10">
                  <a:pos x="T0" y="T1"/>
                </a:cxn>
                <a:cxn ang="T11">
                  <a:pos x="T2" y="T3"/>
                </a:cxn>
                <a:cxn ang="T12">
                  <a:pos x="T4" y="T5"/>
                </a:cxn>
                <a:cxn ang="T13">
                  <a:pos x="T6" y="T7"/>
                </a:cxn>
                <a:cxn ang="T14">
                  <a:pos x="T8" y="T9"/>
                </a:cxn>
              </a:cxnLst>
              <a:rect l="T15" t="T16" r="T17" b="T18"/>
              <a:pathLst>
                <a:path w="1443549" h="4226560">
                  <a:moveTo>
                    <a:pt x="0" y="0"/>
                  </a:moveTo>
                  <a:lnTo>
                    <a:pt x="1443549" y="0"/>
                  </a:lnTo>
                  <a:lnTo>
                    <a:pt x="1443549" y="4226560"/>
                  </a:lnTo>
                  <a:lnTo>
                    <a:pt x="0" y="4226560"/>
                  </a:lnTo>
                  <a:lnTo>
                    <a:pt x="0" y="0"/>
                  </a:lnTo>
                  <a:close/>
                </a:path>
              </a:pathLst>
            </a:custGeom>
            <a:solidFill>
              <a:srgbClr val="FFFFFF">
                <a:alpha val="50000"/>
              </a:srgbClr>
            </a:solidFill>
            <a:ln w="12700" cap="flat" cmpd="sng">
              <a:solidFill>
                <a:srgbClr val="92D050"/>
              </a:solidFill>
              <a:bevel/>
            </a:ln>
          </p:spPr>
          <p:txBody>
            <a:bodyPr lIns="170688" tIns="191696" rIns="170688" bIns="170688"/>
            <a:lstStyle>
              <a:lvl1pPr>
                <a:defRPr>
                  <a:solidFill>
                    <a:schemeClr val="tx1"/>
                  </a:solidFill>
                  <a:latin typeface="Arial" pitchFamily="34" charset="0"/>
                </a:defRPr>
              </a:lvl1pPr>
              <a:lvl2pPr marL="228600" indent="-228600">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p:txBody>
        </p:sp>
        <p:sp>
          <p:nvSpPr>
            <p:cNvPr id="16" name="文本框 168"/>
            <p:cNvSpPr>
              <a:spLocks noChangeArrowheads="1"/>
            </p:cNvSpPr>
            <p:nvPr/>
          </p:nvSpPr>
          <p:spPr bwMode="auto">
            <a:xfrm>
              <a:off x="6487" y="354940"/>
              <a:ext cx="2176824" cy="4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a:solidFill>
                    <a:srgbClr val="92D050"/>
                  </a:solidFill>
                  <a:ea typeface="微软雅黑" pitchFamily="34" charset="-122"/>
                  <a:sym typeface="Arial" pitchFamily="34" charset="0"/>
                </a:rPr>
                <a:t>情怀</a:t>
              </a:r>
              <a:endParaRPr lang="zh-CN" altLang="en-US" sz="1500" b="1">
                <a:solidFill>
                  <a:srgbClr val="92D050"/>
                </a:solidFill>
                <a:ea typeface="微软雅黑" pitchFamily="34" charset="-122"/>
                <a:sym typeface="Arial" pitchFamily="34" charset="0"/>
              </a:endParaRPr>
            </a:p>
          </p:txBody>
        </p:sp>
        <p:sp>
          <p:nvSpPr>
            <p:cNvPr id="17" name="文本框 169"/>
            <p:cNvSpPr>
              <a:spLocks noChangeArrowheads="1"/>
            </p:cNvSpPr>
            <p:nvPr/>
          </p:nvSpPr>
          <p:spPr bwMode="auto">
            <a:xfrm>
              <a:off x="-97696" y="656955"/>
              <a:ext cx="2494659" cy="155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pPr>
              <a:r>
                <a:rPr lang="zh-CN" altLang="en-US" sz="1400" b="1" dirty="0">
                  <a:solidFill>
                    <a:srgbClr val="3F3E3F"/>
                  </a:solidFill>
                  <a:ea typeface="微软雅黑" pitchFamily="34" charset="-122"/>
                  <a:sym typeface="Arial" pitchFamily="34" charset="0"/>
                </a:rPr>
                <a:t>你每消费一串关东煮，我们就</a:t>
              </a:r>
              <a:r>
                <a:rPr lang="zh-CN" altLang="en-US" sz="1400" b="1" dirty="0" smtClean="0">
                  <a:solidFill>
                    <a:srgbClr val="3F3E3F"/>
                  </a:solidFill>
                  <a:ea typeface="微软雅黑" pitchFamily="34" charset="-122"/>
                  <a:sym typeface="Arial" pitchFamily="34" charset="0"/>
                </a:rPr>
                <a:t>捐0.001</a:t>
              </a:r>
              <a:r>
                <a:rPr lang="zh-CN" altLang="en-US" sz="1400" b="1" dirty="0">
                  <a:solidFill>
                    <a:srgbClr val="3F3E3F"/>
                  </a:solidFill>
                  <a:ea typeface="微软雅黑" pitchFamily="34" charset="-122"/>
                  <a:sym typeface="Arial" pitchFamily="34" charset="0"/>
                </a:rPr>
                <a:t>元给扶持省贫民市穷家沟恁二</a:t>
              </a:r>
              <a:r>
                <a:rPr lang="zh-CN" altLang="en-US" sz="1400" b="1" dirty="0" smtClean="0">
                  <a:solidFill>
                    <a:srgbClr val="3F3E3F"/>
                  </a:solidFill>
                  <a:ea typeface="微软雅黑" pitchFamily="34" charset="-122"/>
                  <a:sym typeface="Arial" pitchFamily="34" charset="0"/>
                </a:rPr>
                <a:t>搭村</a:t>
              </a:r>
              <a:r>
                <a:rPr lang="zh-CN" altLang="en-US" sz="1400" b="1" dirty="0">
                  <a:solidFill>
                    <a:srgbClr val="3F3E3F"/>
                  </a:solidFill>
                  <a:ea typeface="微软雅黑" pitchFamily="34" charset="-122"/>
                  <a:sym typeface="Arial" pitchFamily="34" charset="0"/>
                </a:rPr>
                <a:t>留守儿童。</a:t>
              </a:r>
              <a:endParaRPr lang="zh-CN" altLang="en-US" sz="1400" b="1" dirty="0">
                <a:solidFill>
                  <a:srgbClr val="3F3E3F"/>
                </a:solidFill>
                <a:ea typeface="微软雅黑" pitchFamily="34" charset="-122"/>
                <a:sym typeface="Arial" pitchFamily="34" charset="0"/>
              </a:endParaRPr>
            </a:p>
          </p:txBody>
        </p:sp>
      </p:grpSp>
      <p:grpSp>
        <p:nvGrpSpPr>
          <p:cNvPr id="18" name="组合 170"/>
          <p:cNvGrpSpPr/>
          <p:nvPr/>
        </p:nvGrpSpPr>
        <p:grpSpPr bwMode="auto">
          <a:xfrm>
            <a:off x="4772025" y="2000250"/>
            <a:ext cx="1858373" cy="1712119"/>
            <a:chOff x="-39680" y="0"/>
            <a:chExt cx="2477349" cy="2282968"/>
          </a:xfrm>
        </p:grpSpPr>
        <p:sp>
          <p:nvSpPr>
            <p:cNvPr id="19" name="任意多边形 171"/>
            <p:cNvSpPr>
              <a:spLocks noChangeArrowheads="1"/>
            </p:cNvSpPr>
            <p:nvPr/>
          </p:nvSpPr>
          <p:spPr bwMode="auto">
            <a:xfrm>
              <a:off x="0" y="0"/>
              <a:ext cx="2374438" cy="2282968"/>
            </a:xfrm>
            <a:custGeom>
              <a:avLst/>
              <a:gdLst>
                <a:gd name="T0" fmla="*/ 0 w 1443549"/>
                <a:gd name="T1" fmla="*/ 0 h 4226560"/>
                <a:gd name="T2" fmla="*/ 1443549 w 1443549"/>
                <a:gd name="T3" fmla="*/ 0 h 4226560"/>
                <a:gd name="T4" fmla="*/ 1443549 w 1443549"/>
                <a:gd name="T5" fmla="*/ 4226560 h 4226560"/>
                <a:gd name="T6" fmla="*/ 0 w 1443549"/>
                <a:gd name="T7" fmla="*/ 4226560 h 4226560"/>
                <a:gd name="T8" fmla="*/ 0 w 1443549"/>
                <a:gd name="T9" fmla="*/ 0 h 4226560"/>
                <a:gd name="T10" fmla="*/ 0 60000 65536"/>
                <a:gd name="T11" fmla="*/ 0 60000 65536"/>
                <a:gd name="T12" fmla="*/ 0 60000 65536"/>
                <a:gd name="T13" fmla="*/ 0 60000 65536"/>
                <a:gd name="T14" fmla="*/ 0 60000 65536"/>
                <a:gd name="T15" fmla="*/ 0 w 1443549"/>
                <a:gd name="T16" fmla="*/ 0 h 4226560"/>
                <a:gd name="T17" fmla="*/ 1443549 w 1443549"/>
                <a:gd name="T18" fmla="*/ 4226560 h 4226560"/>
              </a:gdLst>
              <a:ahLst/>
              <a:cxnLst>
                <a:cxn ang="T10">
                  <a:pos x="T0" y="T1"/>
                </a:cxn>
                <a:cxn ang="T11">
                  <a:pos x="T2" y="T3"/>
                </a:cxn>
                <a:cxn ang="T12">
                  <a:pos x="T4" y="T5"/>
                </a:cxn>
                <a:cxn ang="T13">
                  <a:pos x="T6" y="T7"/>
                </a:cxn>
                <a:cxn ang="T14">
                  <a:pos x="T8" y="T9"/>
                </a:cxn>
              </a:cxnLst>
              <a:rect l="T15" t="T16" r="T17" b="T18"/>
              <a:pathLst>
                <a:path w="1443549" h="4226560">
                  <a:moveTo>
                    <a:pt x="0" y="0"/>
                  </a:moveTo>
                  <a:lnTo>
                    <a:pt x="1443549" y="0"/>
                  </a:lnTo>
                  <a:lnTo>
                    <a:pt x="1443549" y="4226560"/>
                  </a:lnTo>
                  <a:lnTo>
                    <a:pt x="0" y="4226560"/>
                  </a:lnTo>
                  <a:lnTo>
                    <a:pt x="0" y="0"/>
                  </a:lnTo>
                  <a:close/>
                </a:path>
              </a:pathLst>
            </a:custGeom>
            <a:solidFill>
              <a:srgbClr val="FFFFFF">
                <a:alpha val="50000"/>
              </a:srgbClr>
            </a:solidFill>
            <a:ln w="12700" cap="flat" cmpd="sng">
              <a:solidFill>
                <a:srgbClr val="F65123"/>
              </a:solidFill>
              <a:bevel/>
            </a:ln>
          </p:spPr>
          <p:txBody>
            <a:bodyPr lIns="170688" tIns="191696" rIns="170688" bIns="170688"/>
            <a:lstStyle>
              <a:lvl1pPr>
                <a:defRPr>
                  <a:solidFill>
                    <a:schemeClr val="tx1"/>
                  </a:solidFill>
                  <a:latin typeface="Arial" pitchFamily="34" charset="0"/>
                </a:defRPr>
              </a:lvl1pPr>
              <a:lvl2pPr marL="228600" indent="-228600">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p:txBody>
        </p:sp>
        <p:sp>
          <p:nvSpPr>
            <p:cNvPr id="20" name="文本框 172"/>
            <p:cNvSpPr>
              <a:spLocks noChangeArrowheads="1"/>
            </p:cNvSpPr>
            <p:nvPr/>
          </p:nvSpPr>
          <p:spPr bwMode="auto">
            <a:xfrm>
              <a:off x="3243" y="354940"/>
              <a:ext cx="2176824" cy="4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a:solidFill>
                    <a:srgbClr val="F65123"/>
                  </a:solidFill>
                  <a:ea typeface="微软雅黑" pitchFamily="34" charset="-122"/>
                  <a:sym typeface="Arial" pitchFamily="34" charset="0"/>
                </a:rPr>
                <a:t>概念</a:t>
              </a:r>
              <a:endParaRPr lang="zh-CN" altLang="en-US" sz="1500" b="1">
                <a:solidFill>
                  <a:srgbClr val="F65123"/>
                </a:solidFill>
                <a:ea typeface="微软雅黑" pitchFamily="34" charset="-122"/>
                <a:sym typeface="Arial" pitchFamily="34" charset="0"/>
              </a:endParaRPr>
            </a:p>
          </p:txBody>
        </p:sp>
        <p:sp>
          <p:nvSpPr>
            <p:cNvPr id="21" name="文本框 173"/>
            <p:cNvSpPr>
              <a:spLocks noChangeArrowheads="1"/>
            </p:cNvSpPr>
            <p:nvPr/>
          </p:nvSpPr>
          <p:spPr bwMode="auto">
            <a:xfrm>
              <a:off x="-39680" y="656954"/>
              <a:ext cx="2477349" cy="1559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pPr>
              <a:r>
                <a:rPr lang="zh-CN" altLang="en-US" sz="1400" b="1" dirty="0">
                  <a:solidFill>
                    <a:srgbClr val="3F3E3F"/>
                  </a:solidFill>
                  <a:ea typeface="微软雅黑" pitchFamily="34" charset="-122"/>
                  <a:sym typeface="Arial" pitchFamily="34" charset="0"/>
                </a:rPr>
                <a:t>知名互联</a:t>
              </a:r>
              <a:r>
                <a:rPr lang="zh-CN" altLang="en-US" sz="1400" b="1" dirty="0" smtClean="0">
                  <a:solidFill>
                    <a:srgbClr val="3F3E3F"/>
                  </a:solidFill>
                  <a:ea typeface="微软雅黑" pitchFamily="34" charset="-122"/>
                  <a:sym typeface="Arial" pitchFamily="34" charset="0"/>
                </a:rPr>
                <a:t>网CTO</a:t>
              </a:r>
              <a:r>
                <a:rPr lang="zh-CN" altLang="en-US" sz="1400" b="1" dirty="0">
                  <a:solidFill>
                    <a:srgbClr val="3F3E3F"/>
                  </a:solidFill>
                  <a:ea typeface="微软雅黑" pitchFamily="34" charset="-122"/>
                  <a:sym typeface="Arial" pitchFamily="34" charset="0"/>
                </a:rPr>
                <a:t>离</a:t>
              </a:r>
              <a:r>
                <a:rPr lang="zh-CN" altLang="en-US" sz="1400" b="1" dirty="0" smtClean="0">
                  <a:solidFill>
                    <a:srgbClr val="3F3E3F"/>
                  </a:solidFill>
                  <a:ea typeface="微软雅黑" pitchFamily="34" charset="-122"/>
                  <a:sym typeface="Arial" pitchFamily="34" charset="0"/>
                </a:rPr>
                <a:t>职创</a:t>
              </a:r>
              <a:r>
                <a:rPr lang="zh-CN" altLang="en-US" sz="1400" b="1" dirty="0">
                  <a:solidFill>
                    <a:srgbClr val="3F3E3F"/>
                  </a:solidFill>
                  <a:ea typeface="微软雅黑" pitchFamily="34" charset="-122"/>
                  <a:sym typeface="Arial" pitchFamily="34" charset="0"/>
                </a:rPr>
                <a:t>业，云计算管理</a:t>
              </a:r>
              <a:r>
                <a:rPr lang="zh-CN" altLang="en-US" sz="1400" b="1" dirty="0" smtClean="0">
                  <a:solidFill>
                    <a:srgbClr val="3F3E3F"/>
                  </a:solidFill>
                  <a:ea typeface="微软雅黑" pitchFamily="34" charset="-122"/>
                  <a:sym typeface="Arial" pitchFamily="34" charset="0"/>
                </a:rPr>
                <a:t>O2O，</a:t>
              </a:r>
              <a:r>
                <a:rPr lang="zh-CN" altLang="en-US" sz="1400" b="1" dirty="0">
                  <a:solidFill>
                    <a:srgbClr val="3F3E3F"/>
                  </a:solidFill>
                  <a:ea typeface="微软雅黑" pitchFamily="34" charset="-122"/>
                  <a:sym typeface="Arial" pitchFamily="34" charset="0"/>
                </a:rPr>
                <a:t>众</a:t>
              </a:r>
              <a:r>
                <a:rPr lang="zh-CN" altLang="en-US" sz="1400" b="1" dirty="0" smtClean="0">
                  <a:solidFill>
                    <a:srgbClr val="3F3E3F"/>
                  </a:solidFill>
                  <a:ea typeface="微软雅黑" pitchFamily="34" charset="-122"/>
                  <a:sym typeface="Arial" pitchFamily="34" charset="0"/>
                </a:rPr>
                <a:t>筹募起</a:t>
              </a:r>
              <a:r>
                <a:rPr lang="zh-CN" altLang="en-US" sz="1400" b="1" dirty="0">
                  <a:solidFill>
                    <a:srgbClr val="3F3E3F"/>
                  </a:solidFill>
                  <a:ea typeface="微软雅黑" pitchFamily="34" charset="-122"/>
                  <a:sym typeface="Arial" pitchFamily="34" charset="0"/>
                </a:rPr>
                <a:t>始资金，海外VC已入资。</a:t>
              </a:r>
              <a:endParaRPr lang="zh-CN" altLang="en-US" sz="1400" b="1" dirty="0">
                <a:solidFill>
                  <a:srgbClr val="3F3E3F"/>
                </a:solidFill>
                <a:ea typeface="微软雅黑" pitchFamily="34" charset="-122"/>
                <a:sym typeface="Arial" pitchFamily="34" charset="0"/>
              </a:endParaRPr>
            </a:p>
          </p:txBody>
        </p:sp>
      </p:grpSp>
      <p:grpSp>
        <p:nvGrpSpPr>
          <p:cNvPr id="22" name="组合 174"/>
          <p:cNvGrpSpPr/>
          <p:nvPr/>
        </p:nvGrpSpPr>
        <p:grpSpPr bwMode="auto">
          <a:xfrm>
            <a:off x="7023497" y="1983582"/>
            <a:ext cx="1790700" cy="1712119"/>
            <a:chOff x="0" y="0"/>
            <a:chExt cx="2388278" cy="2282968"/>
          </a:xfrm>
        </p:grpSpPr>
        <p:sp>
          <p:nvSpPr>
            <p:cNvPr id="23" name="任意多边形 175"/>
            <p:cNvSpPr>
              <a:spLocks noChangeArrowheads="1"/>
            </p:cNvSpPr>
            <p:nvPr/>
          </p:nvSpPr>
          <p:spPr bwMode="auto">
            <a:xfrm>
              <a:off x="0" y="0"/>
              <a:ext cx="2388278" cy="2282968"/>
            </a:xfrm>
            <a:custGeom>
              <a:avLst/>
              <a:gdLst>
                <a:gd name="T0" fmla="*/ 0 w 1443549"/>
                <a:gd name="T1" fmla="*/ 0 h 4226560"/>
                <a:gd name="T2" fmla="*/ 1443549 w 1443549"/>
                <a:gd name="T3" fmla="*/ 0 h 4226560"/>
                <a:gd name="T4" fmla="*/ 1443549 w 1443549"/>
                <a:gd name="T5" fmla="*/ 4226560 h 4226560"/>
                <a:gd name="T6" fmla="*/ 0 w 1443549"/>
                <a:gd name="T7" fmla="*/ 4226560 h 4226560"/>
                <a:gd name="T8" fmla="*/ 0 w 1443549"/>
                <a:gd name="T9" fmla="*/ 0 h 4226560"/>
                <a:gd name="T10" fmla="*/ 0 60000 65536"/>
                <a:gd name="T11" fmla="*/ 0 60000 65536"/>
                <a:gd name="T12" fmla="*/ 0 60000 65536"/>
                <a:gd name="T13" fmla="*/ 0 60000 65536"/>
                <a:gd name="T14" fmla="*/ 0 60000 65536"/>
                <a:gd name="T15" fmla="*/ 0 w 1443549"/>
                <a:gd name="T16" fmla="*/ 0 h 4226560"/>
                <a:gd name="T17" fmla="*/ 1443549 w 1443549"/>
                <a:gd name="T18" fmla="*/ 4226560 h 4226560"/>
              </a:gdLst>
              <a:ahLst/>
              <a:cxnLst>
                <a:cxn ang="T10">
                  <a:pos x="T0" y="T1"/>
                </a:cxn>
                <a:cxn ang="T11">
                  <a:pos x="T2" y="T3"/>
                </a:cxn>
                <a:cxn ang="T12">
                  <a:pos x="T4" y="T5"/>
                </a:cxn>
                <a:cxn ang="T13">
                  <a:pos x="T6" y="T7"/>
                </a:cxn>
                <a:cxn ang="T14">
                  <a:pos x="T8" y="T9"/>
                </a:cxn>
              </a:cxnLst>
              <a:rect l="T15" t="T16" r="T17" b="T18"/>
              <a:pathLst>
                <a:path w="1443549" h="4226560">
                  <a:moveTo>
                    <a:pt x="0" y="0"/>
                  </a:moveTo>
                  <a:lnTo>
                    <a:pt x="1443549" y="0"/>
                  </a:lnTo>
                  <a:lnTo>
                    <a:pt x="1443549" y="4226560"/>
                  </a:lnTo>
                  <a:lnTo>
                    <a:pt x="0" y="4226560"/>
                  </a:lnTo>
                  <a:lnTo>
                    <a:pt x="0" y="0"/>
                  </a:lnTo>
                  <a:close/>
                </a:path>
              </a:pathLst>
            </a:custGeom>
            <a:solidFill>
              <a:srgbClr val="FFFFFF">
                <a:alpha val="50000"/>
              </a:srgbClr>
            </a:solidFill>
            <a:ln w="12700" cap="flat" cmpd="sng">
              <a:solidFill>
                <a:srgbClr val="DD6A7A"/>
              </a:solidFill>
              <a:bevel/>
            </a:ln>
          </p:spPr>
          <p:txBody>
            <a:bodyPr lIns="170688" tIns="191696" rIns="170688" bIns="170688"/>
            <a:lstStyle>
              <a:lvl1pPr>
                <a:defRPr>
                  <a:solidFill>
                    <a:schemeClr val="tx1"/>
                  </a:solidFill>
                  <a:latin typeface="Arial" pitchFamily="34" charset="0"/>
                </a:defRPr>
              </a:lvl1pPr>
              <a:lvl2pPr marL="228600" indent="-228600">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p:txBody>
        </p:sp>
        <p:sp>
          <p:nvSpPr>
            <p:cNvPr id="24" name="文本框 176"/>
            <p:cNvSpPr>
              <a:spLocks noChangeArrowheads="1"/>
            </p:cNvSpPr>
            <p:nvPr/>
          </p:nvSpPr>
          <p:spPr bwMode="auto">
            <a:xfrm>
              <a:off x="0" y="354940"/>
              <a:ext cx="2176825" cy="4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a:solidFill>
                    <a:srgbClr val="DD6A7A"/>
                  </a:solidFill>
                  <a:ea typeface="微软雅黑" pitchFamily="34" charset="-122"/>
                  <a:sym typeface="Arial" pitchFamily="34" charset="0"/>
                </a:rPr>
                <a:t>口味</a:t>
              </a:r>
              <a:endParaRPr lang="zh-CN" altLang="en-US" sz="1500" b="1">
                <a:solidFill>
                  <a:srgbClr val="DD6A7A"/>
                </a:solidFill>
                <a:ea typeface="微软雅黑" pitchFamily="34" charset="-122"/>
                <a:sym typeface="Arial" pitchFamily="34" charset="0"/>
              </a:endParaRPr>
            </a:p>
          </p:txBody>
        </p:sp>
        <p:sp>
          <p:nvSpPr>
            <p:cNvPr id="25" name="文本框 177"/>
            <p:cNvSpPr>
              <a:spLocks noChangeArrowheads="1"/>
            </p:cNvSpPr>
            <p:nvPr/>
          </p:nvSpPr>
          <p:spPr bwMode="auto">
            <a:xfrm>
              <a:off x="0" y="733360"/>
              <a:ext cx="2176825" cy="152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dirty="0">
                  <a:solidFill>
                    <a:srgbClr val="3F3E3F"/>
                  </a:solidFill>
                  <a:ea typeface="微软雅黑" pitchFamily="34" charset="-122"/>
                  <a:sym typeface="Arial" pitchFamily="34" charset="0"/>
                </a:rPr>
                <a:t>38种精选配料，自助式混搭调制，创作属于你独一无二的口味。</a:t>
              </a:r>
              <a:endParaRPr lang="zh-CN" altLang="en-US" sz="1400" b="1" dirty="0">
                <a:solidFill>
                  <a:srgbClr val="3F3E3F"/>
                </a:solidFill>
                <a:ea typeface="微软雅黑" pitchFamily="34" charset="-122"/>
                <a:sym typeface="Arial" pitchFamily="34" charset="0"/>
              </a:endParaRPr>
            </a:p>
          </p:txBody>
        </p:sp>
      </p:grpSp>
      <p:grpSp>
        <p:nvGrpSpPr>
          <p:cNvPr id="26" name="组合 182"/>
          <p:cNvGrpSpPr/>
          <p:nvPr/>
        </p:nvGrpSpPr>
        <p:grpSpPr bwMode="auto">
          <a:xfrm>
            <a:off x="226219" y="1782366"/>
            <a:ext cx="447675" cy="507831"/>
            <a:chOff x="0" y="0"/>
            <a:chExt cx="597040" cy="677337"/>
          </a:xfrm>
        </p:grpSpPr>
        <p:sp>
          <p:nvSpPr>
            <p:cNvPr id="27" name="矩形 183"/>
            <p:cNvSpPr>
              <a:spLocks noChangeArrowheads="1"/>
            </p:cNvSpPr>
            <p:nvPr/>
          </p:nvSpPr>
          <p:spPr bwMode="auto">
            <a:xfrm>
              <a:off x="8713" y="33358"/>
              <a:ext cx="579615" cy="579615"/>
            </a:xfrm>
            <a:prstGeom prst="rect">
              <a:avLst/>
            </a:prstGeom>
            <a:solidFill>
              <a:srgbClr val="7EEAF2"/>
            </a:solidFill>
            <a:ln w="12700" cap="flat" cmpd="sng">
              <a:solidFill>
                <a:srgbClr val="FFFFFF"/>
              </a:solidFill>
              <a:miter lim="800000"/>
            </a:ln>
          </p:spPr>
          <p:txBody>
            <a:bodyPr/>
            <a:lstStyle/>
            <a:p>
              <a:endParaRPr lang="zh-CN" altLang="en-US"/>
            </a:p>
          </p:txBody>
        </p:sp>
        <p:sp>
          <p:nvSpPr>
            <p:cNvPr id="28" name="文本框 184"/>
            <p:cNvSpPr>
              <a:spLocks noChangeArrowheads="1"/>
            </p:cNvSpPr>
            <p:nvPr/>
          </p:nvSpPr>
          <p:spPr bwMode="auto">
            <a:xfrm>
              <a:off x="0" y="0"/>
              <a:ext cx="597040" cy="677337"/>
            </a:xfrm>
            <a:prstGeom prst="rect">
              <a:avLst/>
            </a:prstGeom>
            <a:solidFill>
              <a:srgbClr val="14BAC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700" b="1">
                  <a:solidFill>
                    <a:schemeClr val="bg1"/>
                  </a:solidFill>
                  <a:latin typeface="宋体" pitchFamily="2" charset="-122"/>
                  <a:sym typeface="宋体" pitchFamily="2" charset="-122"/>
                </a:rPr>
                <a:t>1</a:t>
              </a:r>
              <a:endParaRPr lang="zh-CN" altLang="en-US" sz="2700" b="1">
                <a:solidFill>
                  <a:schemeClr val="bg1"/>
                </a:solidFill>
                <a:latin typeface="宋体" pitchFamily="2" charset="-122"/>
                <a:sym typeface="宋体" pitchFamily="2" charset="-122"/>
              </a:endParaRPr>
            </a:p>
          </p:txBody>
        </p:sp>
      </p:grpSp>
      <p:grpSp>
        <p:nvGrpSpPr>
          <p:cNvPr id="29" name="组合 185"/>
          <p:cNvGrpSpPr/>
          <p:nvPr/>
        </p:nvGrpSpPr>
        <p:grpSpPr bwMode="auto">
          <a:xfrm>
            <a:off x="2519363" y="1822848"/>
            <a:ext cx="447675" cy="507831"/>
            <a:chOff x="0" y="0"/>
            <a:chExt cx="597040" cy="677337"/>
          </a:xfrm>
        </p:grpSpPr>
        <p:sp>
          <p:nvSpPr>
            <p:cNvPr id="30" name="矩形 186"/>
            <p:cNvSpPr>
              <a:spLocks noChangeArrowheads="1"/>
            </p:cNvSpPr>
            <p:nvPr/>
          </p:nvSpPr>
          <p:spPr bwMode="auto">
            <a:xfrm>
              <a:off x="8713" y="33358"/>
              <a:ext cx="579615" cy="579615"/>
            </a:xfrm>
            <a:prstGeom prst="rect">
              <a:avLst/>
            </a:prstGeom>
            <a:solidFill>
              <a:srgbClr val="ADDB7B"/>
            </a:solidFill>
            <a:ln w="12700" cap="flat" cmpd="sng">
              <a:solidFill>
                <a:srgbClr val="FFFFFF"/>
              </a:solidFill>
              <a:miter lim="800000"/>
            </a:ln>
          </p:spPr>
          <p:txBody>
            <a:bodyPr/>
            <a:lstStyle/>
            <a:p>
              <a:endParaRPr lang="zh-CN" altLang="en-US"/>
            </a:p>
          </p:txBody>
        </p:sp>
        <p:sp>
          <p:nvSpPr>
            <p:cNvPr id="31" name="文本框 187"/>
            <p:cNvSpPr>
              <a:spLocks noChangeArrowheads="1"/>
            </p:cNvSpPr>
            <p:nvPr/>
          </p:nvSpPr>
          <p:spPr bwMode="auto">
            <a:xfrm>
              <a:off x="0" y="0"/>
              <a:ext cx="597040" cy="677337"/>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700" b="1">
                  <a:solidFill>
                    <a:schemeClr val="bg1"/>
                  </a:solidFill>
                  <a:latin typeface="宋体" pitchFamily="2" charset="-122"/>
                  <a:sym typeface="宋体" pitchFamily="2" charset="-122"/>
                </a:rPr>
                <a:t>2</a:t>
              </a:r>
              <a:endParaRPr lang="zh-CN" altLang="en-US" sz="2700" b="1">
                <a:solidFill>
                  <a:schemeClr val="bg1"/>
                </a:solidFill>
                <a:latin typeface="宋体" pitchFamily="2" charset="-122"/>
                <a:sym typeface="宋体" pitchFamily="2" charset="-122"/>
              </a:endParaRPr>
            </a:p>
          </p:txBody>
        </p:sp>
      </p:grpSp>
      <p:grpSp>
        <p:nvGrpSpPr>
          <p:cNvPr id="32" name="组合 188"/>
          <p:cNvGrpSpPr/>
          <p:nvPr/>
        </p:nvGrpSpPr>
        <p:grpSpPr bwMode="auto">
          <a:xfrm>
            <a:off x="4579144" y="1831181"/>
            <a:ext cx="447675" cy="507831"/>
            <a:chOff x="0" y="0"/>
            <a:chExt cx="597040" cy="677336"/>
          </a:xfrm>
        </p:grpSpPr>
        <p:sp>
          <p:nvSpPr>
            <p:cNvPr id="33" name="矩形 189"/>
            <p:cNvSpPr>
              <a:spLocks noChangeArrowheads="1"/>
            </p:cNvSpPr>
            <p:nvPr/>
          </p:nvSpPr>
          <p:spPr bwMode="auto">
            <a:xfrm>
              <a:off x="8713" y="33358"/>
              <a:ext cx="579615" cy="579615"/>
            </a:xfrm>
            <a:prstGeom prst="rect">
              <a:avLst/>
            </a:prstGeom>
            <a:solidFill>
              <a:srgbClr val="F87956"/>
            </a:solidFill>
            <a:ln w="12700" cap="flat" cmpd="sng">
              <a:solidFill>
                <a:srgbClr val="FFFFFF"/>
              </a:solidFill>
              <a:miter lim="800000"/>
            </a:ln>
          </p:spPr>
          <p:txBody>
            <a:bodyPr/>
            <a:lstStyle/>
            <a:p>
              <a:endParaRPr lang="zh-CN" altLang="en-US"/>
            </a:p>
          </p:txBody>
        </p:sp>
        <p:sp>
          <p:nvSpPr>
            <p:cNvPr id="34" name="文本框 190"/>
            <p:cNvSpPr>
              <a:spLocks noChangeArrowheads="1"/>
            </p:cNvSpPr>
            <p:nvPr/>
          </p:nvSpPr>
          <p:spPr bwMode="auto">
            <a:xfrm>
              <a:off x="0" y="0"/>
              <a:ext cx="597040" cy="677336"/>
            </a:xfrm>
            <a:prstGeom prst="rect">
              <a:avLst/>
            </a:prstGeom>
            <a:solidFill>
              <a:srgbClr val="F65123"/>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700" b="1">
                  <a:solidFill>
                    <a:schemeClr val="bg1"/>
                  </a:solidFill>
                  <a:latin typeface="宋体" pitchFamily="2" charset="-122"/>
                  <a:sym typeface="宋体" pitchFamily="2" charset="-122"/>
                </a:rPr>
                <a:t>3</a:t>
              </a:r>
              <a:endParaRPr lang="zh-CN" altLang="en-US" sz="2700" b="1">
                <a:solidFill>
                  <a:schemeClr val="bg1"/>
                </a:solidFill>
                <a:latin typeface="宋体" pitchFamily="2" charset="-122"/>
                <a:sym typeface="宋体" pitchFamily="2" charset="-122"/>
              </a:endParaRPr>
            </a:p>
          </p:txBody>
        </p:sp>
      </p:grpSp>
      <p:grpSp>
        <p:nvGrpSpPr>
          <p:cNvPr id="35" name="组合 191"/>
          <p:cNvGrpSpPr/>
          <p:nvPr/>
        </p:nvGrpSpPr>
        <p:grpSpPr bwMode="auto">
          <a:xfrm>
            <a:off x="6750844" y="1838326"/>
            <a:ext cx="447675" cy="507831"/>
            <a:chOff x="0" y="0"/>
            <a:chExt cx="597040" cy="675678"/>
          </a:xfrm>
        </p:grpSpPr>
        <p:sp>
          <p:nvSpPr>
            <p:cNvPr id="36" name="矩形 192"/>
            <p:cNvSpPr>
              <a:spLocks noChangeArrowheads="1"/>
            </p:cNvSpPr>
            <p:nvPr/>
          </p:nvSpPr>
          <p:spPr bwMode="auto">
            <a:xfrm>
              <a:off x="8713" y="33358"/>
              <a:ext cx="579615" cy="579615"/>
            </a:xfrm>
            <a:prstGeom prst="rect">
              <a:avLst/>
            </a:prstGeom>
            <a:solidFill>
              <a:srgbClr val="E99FAA"/>
            </a:solidFill>
            <a:ln w="12700" cap="flat" cmpd="sng">
              <a:solidFill>
                <a:srgbClr val="FFFFFF"/>
              </a:solidFill>
              <a:miter lim="800000"/>
            </a:ln>
          </p:spPr>
          <p:txBody>
            <a:bodyPr/>
            <a:lstStyle/>
            <a:p>
              <a:endParaRPr lang="zh-CN" altLang="en-US"/>
            </a:p>
          </p:txBody>
        </p:sp>
        <p:sp>
          <p:nvSpPr>
            <p:cNvPr id="37" name="文本框 193"/>
            <p:cNvSpPr>
              <a:spLocks noChangeArrowheads="1"/>
            </p:cNvSpPr>
            <p:nvPr/>
          </p:nvSpPr>
          <p:spPr bwMode="auto">
            <a:xfrm>
              <a:off x="0" y="0"/>
              <a:ext cx="597040" cy="675678"/>
            </a:xfrm>
            <a:prstGeom prst="rect">
              <a:avLst/>
            </a:prstGeom>
            <a:solidFill>
              <a:srgbClr val="DD6A7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700" b="1">
                  <a:solidFill>
                    <a:schemeClr val="bg1"/>
                  </a:solidFill>
                  <a:latin typeface="宋体" pitchFamily="2" charset="-122"/>
                  <a:sym typeface="宋体" pitchFamily="2" charset="-122"/>
                </a:rPr>
                <a:t>4</a:t>
              </a:r>
              <a:endParaRPr lang="zh-CN" altLang="en-US" sz="2700" b="1">
                <a:solidFill>
                  <a:schemeClr val="bg1"/>
                </a:solidFill>
                <a:latin typeface="宋体" pitchFamily="2" charset="-122"/>
                <a:sym typeface="宋体" pitchFamily="2" charset="-122"/>
              </a:endParaRPr>
            </a:p>
          </p:txBody>
        </p:sp>
      </p:grpSp>
      <p:grpSp>
        <p:nvGrpSpPr>
          <p:cNvPr id="38" name="组合 150"/>
          <p:cNvGrpSpPr/>
          <p:nvPr/>
        </p:nvGrpSpPr>
        <p:grpSpPr bwMode="auto">
          <a:xfrm>
            <a:off x="6948165" y="4023123"/>
            <a:ext cx="1985812" cy="1911897"/>
            <a:chOff x="-138579" y="0"/>
            <a:chExt cx="2648449" cy="2549354"/>
          </a:xfrm>
        </p:grpSpPr>
        <p:sp>
          <p:nvSpPr>
            <p:cNvPr id="39" name="矩形 157"/>
            <p:cNvSpPr>
              <a:spLocks noChangeArrowheads="1"/>
            </p:cNvSpPr>
            <p:nvPr/>
          </p:nvSpPr>
          <p:spPr bwMode="auto">
            <a:xfrm>
              <a:off x="0" y="0"/>
              <a:ext cx="2375528" cy="2282968"/>
            </a:xfrm>
            <a:prstGeom prst="rect">
              <a:avLst/>
            </a:prstGeom>
            <a:solidFill>
              <a:srgbClr val="FFFFFF">
                <a:alpha val="50000"/>
              </a:srgbClr>
            </a:solidFill>
            <a:ln w="12700" cap="flat" cmpd="sng">
              <a:solidFill>
                <a:srgbClr val="14BAC6"/>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40" name="组合 162"/>
            <p:cNvGrpSpPr/>
            <p:nvPr/>
          </p:nvGrpSpPr>
          <p:grpSpPr bwMode="auto">
            <a:xfrm>
              <a:off x="-138579" y="354939"/>
              <a:ext cx="2648449" cy="2194415"/>
              <a:chOff x="-148311" y="0"/>
              <a:chExt cx="2648449" cy="2194415"/>
            </a:xfrm>
          </p:grpSpPr>
          <p:sp>
            <p:nvSpPr>
              <p:cNvPr id="41" name="文本框 164"/>
              <p:cNvSpPr>
                <a:spLocks noChangeArrowheads="1"/>
              </p:cNvSpPr>
              <p:nvPr/>
            </p:nvSpPr>
            <p:spPr bwMode="auto">
              <a:xfrm>
                <a:off x="0" y="0"/>
                <a:ext cx="2176824" cy="430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500" b="1">
                    <a:solidFill>
                      <a:srgbClr val="14BAC6"/>
                    </a:solidFill>
                    <a:ea typeface="微软雅黑" pitchFamily="34" charset="-122"/>
                    <a:sym typeface="Arial" pitchFamily="34" charset="0"/>
                  </a:rPr>
                  <a:t>营销</a:t>
                </a:r>
                <a:endParaRPr lang="zh-CN" altLang="en-US" sz="1500" b="1">
                  <a:solidFill>
                    <a:srgbClr val="14BAC6"/>
                  </a:solidFill>
                  <a:ea typeface="微软雅黑" pitchFamily="34" charset="-122"/>
                  <a:sym typeface="Arial" pitchFamily="34" charset="0"/>
                </a:endParaRPr>
              </a:p>
            </p:txBody>
          </p:sp>
          <p:sp>
            <p:nvSpPr>
              <p:cNvPr id="42" name="文本框 165"/>
              <p:cNvSpPr>
                <a:spLocks noChangeArrowheads="1"/>
              </p:cNvSpPr>
              <p:nvPr/>
            </p:nvSpPr>
            <p:spPr bwMode="auto">
              <a:xfrm>
                <a:off x="-148311" y="378421"/>
                <a:ext cx="2648449" cy="18159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nSpc>
                    <a:spcPct val="125000"/>
                  </a:lnSpc>
                </a:pPr>
                <a:r>
                  <a:rPr lang="zh-CN" altLang="en-US" sz="1400" b="1" dirty="0">
                    <a:solidFill>
                      <a:srgbClr val="3F3E3F"/>
                    </a:solidFill>
                    <a:ea typeface="微软雅黑" pitchFamily="34" charset="-122"/>
                    <a:sym typeface="Arial" pitchFamily="34" charset="0"/>
                  </a:rPr>
                  <a:t>举</a:t>
                </a:r>
                <a:r>
                  <a:rPr lang="zh-CN" altLang="en-US" sz="1400" b="1" dirty="0" smtClean="0">
                    <a:solidFill>
                      <a:srgbClr val="3F3E3F"/>
                    </a:solidFill>
                    <a:ea typeface="微软雅黑" pitchFamily="34" charset="-122"/>
                    <a:sym typeface="Arial" pitchFamily="34" charset="0"/>
                  </a:rPr>
                  <a:t>办</a:t>
                </a:r>
                <a:r>
                  <a:rPr lang="zh-CN" altLang="en-US" sz="1400" b="1" dirty="0">
                    <a:solidFill>
                      <a:srgbClr val="3F3E3F"/>
                    </a:solidFill>
                    <a:ea typeface="微软雅黑" pitchFamily="34" charset="-122"/>
                    <a:sym typeface="Arial" pitchFamily="34" charset="0"/>
                  </a:rPr>
                  <a:t>首</a:t>
                </a:r>
                <a:r>
                  <a:rPr lang="zh-CN" altLang="en-US" sz="1400" b="1" dirty="0" smtClean="0">
                    <a:solidFill>
                      <a:srgbClr val="3F3E3F"/>
                    </a:solidFill>
                    <a:ea typeface="微软雅黑" pitchFamily="34" charset="-122"/>
                    <a:sym typeface="Arial" pitchFamily="34" charset="0"/>
                  </a:rPr>
                  <a:t>届</a:t>
                </a:r>
                <a:r>
                  <a:rPr lang="zh-CN" altLang="en-US" sz="1400" b="1" dirty="0">
                    <a:solidFill>
                      <a:srgbClr val="3F3E3F"/>
                    </a:solidFill>
                    <a:ea typeface="微软雅黑" pitchFamily="34" charset="-122"/>
                    <a:sym typeface="Arial" pitchFamily="34" charset="0"/>
                  </a:rPr>
                  <a:t>民间小吃创办者互联网思维碰撞大会</a:t>
                </a:r>
                <a:r>
                  <a:rPr lang="zh-CN" altLang="en-US" sz="1400" b="1" dirty="0" smtClean="0">
                    <a:solidFill>
                      <a:srgbClr val="3F3E3F"/>
                    </a:solidFill>
                    <a:ea typeface="微软雅黑" pitchFamily="34" charset="-122"/>
                    <a:sym typeface="Arial" pitchFamily="34" charset="0"/>
                  </a:rPr>
                  <a:t>NII</a:t>
                </a:r>
                <a:r>
                  <a:rPr lang="en-US" altLang="zh-CN" sz="1200" b="1" dirty="0" smtClean="0">
                    <a:solidFill>
                      <a:srgbClr val="3F3E3F"/>
                    </a:solidFill>
                    <a:ea typeface="微软雅黑" pitchFamily="34" charset="-122"/>
                    <a:sym typeface="Arial" pitchFamily="34" charset="0"/>
                  </a:rPr>
                  <a:t>(</a:t>
                </a:r>
                <a:r>
                  <a:rPr lang="zh-CN" altLang="en-US" sz="1200" b="1" dirty="0" smtClean="0">
                    <a:solidFill>
                      <a:srgbClr val="3F3E3F"/>
                    </a:solidFill>
                    <a:ea typeface="微软雅黑" pitchFamily="34" charset="-122"/>
                    <a:sym typeface="Arial" pitchFamily="34" charset="0"/>
                  </a:rPr>
                  <a:t>nongovernmental、interconnection、impingement</a:t>
                </a:r>
                <a:r>
                  <a:rPr lang="en-US" altLang="zh-CN" sz="1200" b="1" dirty="0" smtClean="0">
                    <a:solidFill>
                      <a:srgbClr val="3F3E3F"/>
                    </a:solidFill>
                    <a:ea typeface="微软雅黑" pitchFamily="34" charset="-122"/>
                    <a:sym typeface="Arial" pitchFamily="34" charset="0"/>
                  </a:rPr>
                  <a:t>)</a:t>
                </a:r>
                <a:endParaRPr lang="zh-CN" altLang="en-US" sz="700" dirty="0">
                  <a:solidFill>
                    <a:srgbClr val="3F3E3F"/>
                  </a:solidFill>
                  <a:ea typeface="微软雅黑" pitchFamily="34" charset="-122"/>
                  <a:sym typeface="Arial" pitchFamily="34" charset="0"/>
                </a:endParaRPr>
              </a:p>
            </p:txBody>
          </p:sp>
        </p:grpSp>
      </p:grpSp>
      <p:grpSp>
        <p:nvGrpSpPr>
          <p:cNvPr id="43" name="组合 182"/>
          <p:cNvGrpSpPr/>
          <p:nvPr/>
        </p:nvGrpSpPr>
        <p:grpSpPr bwMode="auto">
          <a:xfrm>
            <a:off x="6788944" y="3820716"/>
            <a:ext cx="447675" cy="507831"/>
            <a:chOff x="0" y="0"/>
            <a:chExt cx="597040" cy="677337"/>
          </a:xfrm>
        </p:grpSpPr>
        <p:sp>
          <p:nvSpPr>
            <p:cNvPr id="44" name="矩形 183"/>
            <p:cNvSpPr>
              <a:spLocks noChangeArrowheads="1"/>
            </p:cNvSpPr>
            <p:nvPr/>
          </p:nvSpPr>
          <p:spPr bwMode="auto">
            <a:xfrm>
              <a:off x="8713" y="33358"/>
              <a:ext cx="579615" cy="579615"/>
            </a:xfrm>
            <a:prstGeom prst="rect">
              <a:avLst/>
            </a:prstGeom>
            <a:solidFill>
              <a:srgbClr val="7EEAF2"/>
            </a:solidFill>
            <a:ln w="12700" cap="flat" cmpd="sng">
              <a:solidFill>
                <a:srgbClr val="FFFFFF"/>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 name="文本框 184"/>
            <p:cNvSpPr>
              <a:spLocks noChangeArrowheads="1"/>
            </p:cNvSpPr>
            <p:nvPr/>
          </p:nvSpPr>
          <p:spPr bwMode="auto">
            <a:xfrm>
              <a:off x="0" y="0"/>
              <a:ext cx="597040" cy="677337"/>
            </a:xfrm>
            <a:prstGeom prst="rect">
              <a:avLst/>
            </a:prstGeom>
            <a:solidFill>
              <a:srgbClr val="14BAC6"/>
            </a:soli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700" b="1">
                  <a:solidFill>
                    <a:schemeClr val="bg1"/>
                  </a:solidFill>
                  <a:latin typeface="宋体" pitchFamily="2" charset="-122"/>
                  <a:sym typeface="宋体" pitchFamily="2" charset="-122"/>
                </a:rPr>
                <a:t>8</a:t>
              </a:r>
              <a:endParaRPr lang="zh-CN" altLang="en-US" sz="2700" b="1">
                <a:solidFill>
                  <a:schemeClr val="bg1"/>
                </a:solidFill>
                <a:latin typeface="宋体" pitchFamily="2" charset="-122"/>
                <a:sym typeface="宋体" pitchFamily="2" charset="-122"/>
              </a:endParaRPr>
            </a:p>
          </p:txBody>
        </p:sp>
      </p:grpSp>
      <p:grpSp>
        <p:nvGrpSpPr>
          <p:cNvPr id="46" name="组合 166"/>
          <p:cNvGrpSpPr/>
          <p:nvPr/>
        </p:nvGrpSpPr>
        <p:grpSpPr bwMode="auto">
          <a:xfrm>
            <a:off x="4845844" y="4046935"/>
            <a:ext cx="1893118" cy="1719536"/>
            <a:chOff x="0" y="0"/>
            <a:chExt cx="2525640" cy="2292860"/>
          </a:xfrm>
        </p:grpSpPr>
        <p:sp>
          <p:nvSpPr>
            <p:cNvPr id="47" name="任意多边形 167"/>
            <p:cNvSpPr>
              <a:spLocks noChangeArrowheads="1"/>
            </p:cNvSpPr>
            <p:nvPr/>
          </p:nvSpPr>
          <p:spPr bwMode="auto">
            <a:xfrm>
              <a:off x="0" y="0"/>
              <a:ext cx="2366764" cy="2282968"/>
            </a:xfrm>
            <a:custGeom>
              <a:avLst/>
              <a:gdLst>
                <a:gd name="T0" fmla="*/ 0 w 1443549"/>
                <a:gd name="T1" fmla="*/ 0 h 4226560"/>
                <a:gd name="T2" fmla="*/ 1443549 w 1443549"/>
                <a:gd name="T3" fmla="*/ 0 h 4226560"/>
                <a:gd name="T4" fmla="*/ 1443549 w 1443549"/>
                <a:gd name="T5" fmla="*/ 4226560 h 4226560"/>
                <a:gd name="T6" fmla="*/ 0 w 1443549"/>
                <a:gd name="T7" fmla="*/ 4226560 h 4226560"/>
                <a:gd name="T8" fmla="*/ 0 w 1443549"/>
                <a:gd name="T9" fmla="*/ 0 h 4226560"/>
                <a:gd name="T10" fmla="*/ 0 60000 65536"/>
                <a:gd name="T11" fmla="*/ 0 60000 65536"/>
                <a:gd name="T12" fmla="*/ 0 60000 65536"/>
                <a:gd name="T13" fmla="*/ 0 60000 65536"/>
                <a:gd name="T14" fmla="*/ 0 60000 65536"/>
                <a:gd name="T15" fmla="*/ 0 w 1443549"/>
                <a:gd name="T16" fmla="*/ 0 h 4226560"/>
                <a:gd name="T17" fmla="*/ 1443549 w 1443549"/>
                <a:gd name="T18" fmla="*/ 4226560 h 4226560"/>
              </a:gdLst>
              <a:ahLst/>
              <a:cxnLst>
                <a:cxn ang="T10">
                  <a:pos x="T0" y="T1"/>
                </a:cxn>
                <a:cxn ang="T11">
                  <a:pos x="T2" y="T3"/>
                </a:cxn>
                <a:cxn ang="T12">
                  <a:pos x="T4" y="T5"/>
                </a:cxn>
                <a:cxn ang="T13">
                  <a:pos x="T6" y="T7"/>
                </a:cxn>
                <a:cxn ang="T14">
                  <a:pos x="T8" y="T9"/>
                </a:cxn>
              </a:cxnLst>
              <a:rect l="T15" t="T16" r="T17" b="T18"/>
              <a:pathLst>
                <a:path w="1443549" h="4226560">
                  <a:moveTo>
                    <a:pt x="0" y="0"/>
                  </a:moveTo>
                  <a:lnTo>
                    <a:pt x="1443549" y="0"/>
                  </a:lnTo>
                  <a:lnTo>
                    <a:pt x="1443549" y="4226560"/>
                  </a:lnTo>
                  <a:lnTo>
                    <a:pt x="0" y="4226560"/>
                  </a:lnTo>
                  <a:lnTo>
                    <a:pt x="0" y="0"/>
                  </a:lnTo>
                  <a:close/>
                </a:path>
              </a:pathLst>
            </a:custGeom>
            <a:solidFill>
              <a:srgbClr val="FFFFFF">
                <a:alpha val="50000"/>
              </a:srgbClr>
            </a:solidFill>
            <a:ln w="12700" cap="flat" cmpd="sng">
              <a:solidFill>
                <a:srgbClr val="92D05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70688" tIns="191696" rIns="170688" bIns="170688"/>
            <a:lstStyle>
              <a:lvl1pPr>
                <a:defRPr>
                  <a:solidFill>
                    <a:schemeClr val="tx1"/>
                  </a:solidFill>
                  <a:latin typeface="Arial" pitchFamily="34" charset="0"/>
                </a:defRPr>
              </a:lvl1pPr>
              <a:lvl2pPr marL="228600" indent="-228600">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p:txBody>
        </p:sp>
        <p:sp>
          <p:nvSpPr>
            <p:cNvPr id="48" name="文本框 168"/>
            <p:cNvSpPr>
              <a:spLocks noChangeArrowheads="1"/>
            </p:cNvSpPr>
            <p:nvPr/>
          </p:nvSpPr>
          <p:spPr bwMode="auto">
            <a:xfrm>
              <a:off x="6488" y="354940"/>
              <a:ext cx="2176825" cy="4309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500" b="1">
                  <a:solidFill>
                    <a:srgbClr val="92D050"/>
                  </a:solidFill>
                  <a:ea typeface="微软雅黑" pitchFamily="34" charset="-122"/>
                  <a:sym typeface="Arial" pitchFamily="34" charset="0"/>
                </a:rPr>
                <a:t>贩售</a:t>
              </a:r>
              <a:endParaRPr lang="zh-CN" altLang="en-US" sz="1500" b="1">
                <a:solidFill>
                  <a:srgbClr val="92D050"/>
                </a:solidFill>
                <a:ea typeface="微软雅黑" pitchFamily="34" charset="-122"/>
                <a:sym typeface="Arial" pitchFamily="34" charset="0"/>
              </a:endParaRPr>
            </a:p>
          </p:txBody>
        </p:sp>
        <p:sp>
          <p:nvSpPr>
            <p:cNvPr id="49" name="文本框 169"/>
            <p:cNvSpPr>
              <a:spLocks noChangeArrowheads="1"/>
            </p:cNvSpPr>
            <p:nvPr/>
          </p:nvSpPr>
          <p:spPr bwMode="auto">
            <a:xfrm>
              <a:off x="6486" y="733360"/>
              <a:ext cx="2519154" cy="155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nSpc>
                  <a:spcPct val="125000"/>
                </a:lnSpc>
              </a:pPr>
              <a:r>
                <a:rPr lang="zh-CN" altLang="en-US" sz="1400" b="1" dirty="0" smtClean="0">
                  <a:solidFill>
                    <a:srgbClr val="3F3E3F"/>
                  </a:solidFill>
                  <a:ea typeface="微软雅黑" pitchFamily="34" charset="-122"/>
                  <a:sym typeface="Arial" pitchFamily="34" charset="0"/>
                </a:rPr>
                <a:t>租</a:t>
              </a:r>
              <a:r>
                <a:rPr lang="zh-CN" altLang="en-US" sz="1400" b="1" dirty="0">
                  <a:solidFill>
                    <a:srgbClr val="3F3E3F"/>
                  </a:solidFill>
                  <a:ea typeface="微软雅黑" pitchFamily="34" charset="-122"/>
                  <a:sym typeface="Arial" pitchFamily="34" charset="0"/>
                </a:rPr>
                <a:t>辆</a:t>
              </a:r>
              <a:r>
                <a:rPr lang="zh-CN" altLang="en-US" sz="1400" b="1" dirty="0" smtClean="0">
                  <a:solidFill>
                    <a:srgbClr val="3F3E3F"/>
                  </a:solidFill>
                  <a:ea typeface="微软雅黑" pitchFamily="34" charset="-122"/>
                  <a:sym typeface="Arial" pitchFamily="34" charset="0"/>
                </a:rPr>
                <a:t>敞</a:t>
              </a:r>
              <a:r>
                <a:rPr lang="zh-CN" altLang="en-US" sz="1400" b="1" dirty="0">
                  <a:solidFill>
                    <a:srgbClr val="3F3E3F"/>
                  </a:solidFill>
                  <a:ea typeface="微软雅黑" pitchFamily="34" charset="-122"/>
                  <a:sym typeface="Arial" pitchFamily="34" charset="0"/>
                </a:rPr>
                <a:t>篷保时捷，车身</a:t>
              </a:r>
              <a:r>
                <a:rPr lang="zh-CN" altLang="en-US" sz="1400" b="1" dirty="0" smtClean="0">
                  <a:solidFill>
                    <a:srgbClr val="3F3E3F"/>
                  </a:solidFill>
                  <a:ea typeface="微软雅黑" pitchFamily="34" charset="-122"/>
                  <a:sym typeface="Arial" pitchFamily="34" charset="0"/>
                </a:rPr>
                <a:t>贴官</a:t>
              </a:r>
              <a:r>
                <a:rPr lang="zh-CN" altLang="en-US" sz="1400" b="1" dirty="0">
                  <a:solidFill>
                    <a:srgbClr val="3F3E3F"/>
                  </a:solidFill>
                  <a:ea typeface="微软雅黑" pitchFamily="34" charset="-122"/>
                  <a:sym typeface="Arial" pitchFamily="34" charset="0"/>
                </a:rPr>
                <a:t>网地址、微</a:t>
              </a:r>
              <a:r>
                <a:rPr lang="zh-CN" altLang="en-US" sz="1400" b="1" dirty="0" smtClean="0">
                  <a:solidFill>
                    <a:srgbClr val="3F3E3F"/>
                  </a:solidFill>
                  <a:ea typeface="微软雅黑" pitchFamily="34" charset="-122"/>
                  <a:sym typeface="Arial" pitchFamily="34" charset="0"/>
                </a:rPr>
                <a:t>信二</a:t>
              </a:r>
              <a:r>
                <a:rPr lang="zh-CN" altLang="en-US" sz="1400" b="1" dirty="0">
                  <a:solidFill>
                    <a:srgbClr val="3F3E3F"/>
                  </a:solidFill>
                  <a:ea typeface="微软雅黑" pitchFamily="34" charset="-122"/>
                  <a:sym typeface="Arial" pitchFamily="34" charset="0"/>
                </a:rPr>
                <a:t>维码、订单电话，哪</a:t>
              </a:r>
              <a:r>
                <a:rPr lang="zh-CN" altLang="en-US" sz="1400" b="1" dirty="0" smtClean="0">
                  <a:solidFill>
                    <a:srgbClr val="3F3E3F"/>
                  </a:solidFill>
                  <a:ea typeface="微软雅黑" pitchFamily="34" charset="-122"/>
                  <a:sym typeface="Arial" pitchFamily="34" charset="0"/>
                </a:rPr>
                <a:t>儿堵往</a:t>
              </a:r>
              <a:r>
                <a:rPr lang="zh-CN" altLang="en-US" sz="1400" b="1" dirty="0">
                  <a:solidFill>
                    <a:srgbClr val="3F3E3F"/>
                  </a:solidFill>
                  <a:ea typeface="微软雅黑" pitchFamily="34" charset="-122"/>
                  <a:sym typeface="Arial" pitchFamily="34" charset="0"/>
                </a:rPr>
                <a:t>哪开。</a:t>
              </a:r>
              <a:endParaRPr lang="zh-CN" altLang="en-US" sz="1400" b="1" dirty="0">
                <a:solidFill>
                  <a:srgbClr val="3F3E3F"/>
                </a:solidFill>
                <a:ea typeface="微软雅黑" pitchFamily="34" charset="-122"/>
                <a:sym typeface="Arial" pitchFamily="34" charset="0"/>
              </a:endParaRPr>
            </a:p>
          </p:txBody>
        </p:sp>
      </p:grpSp>
      <p:grpSp>
        <p:nvGrpSpPr>
          <p:cNvPr id="50" name="组合 185"/>
          <p:cNvGrpSpPr/>
          <p:nvPr/>
        </p:nvGrpSpPr>
        <p:grpSpPr bwMode="auto">
          <a:xfrm>
            <a:off x="4670822" y="3844529"/>
            <a:ext cx="447675" cy="507831"/>
            <a:chOff x="0" y="0"/>
            <a:chExt cx="597040" cy="677337"/>
          </a:xfrm>
        </p:grpSpPr>
        <p:sp>
          <p:nvSpPr>
            <p:cNvPr id="51" name="矩形 186"/>
            <p:cNvSpPr>
              <a:spLocks noChangeArrowheads="1"/>
            </p:cNvSpPr>
            <p:nvPr/>
          </p:nvSpPr>
          <p:spPr bwMode="auto">
            <a:xfrm>
              <a:off x="8713" y="33358"/>
              <a:ext cx="579615" cy="579615"/>
            </a:xfrm>
            <a:prstGeom prst="rect">
              <a:avLst/>
            </a:prstGeom>
            <a:solidFill>
              <a:srgbClr val="ADDB7B"/>
            </a:solidFill>
            <a:ln w="12700" cap="flat" cmpd="sng">
              <a:solidFill>
                <a:srgbClr val="FFFFFF"/>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2" name="文本框 187"/>
            <p:cNvSpPr>
              <a:spLocks noChangeArrowheads="1"/>
            </p:cNvSpPr>
            <p:nvPr/>
          </p:nvSpPr>
          <p:spPr bwMode="auto">
            <a:xfrm>
              <a:off x="0" y="0"/>
              <a:ext cx="597040" cy="677337"/>
            </a:xfrm>
            <a:prstGeom prst="rect">
              <a:avLst/>
            </a:prstGeom>
            <a:solidFill>
              <a:srgbClr val="92D050"/>
            </a:soli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700" b="1">
                  <a:solidFill>
                    <a:schemeClr val="bg1"/>
                  </a:solidFill>
                  <a:latin typeface="宋体" pitchFamily="2" charset="-122"/>
                  <a:sym typeface="宋体" pitchFamily="2" charset="-122"/>
                </a:rPr>
                <a:t>7</a:t>
              </a:r>
              <a:endParaRPr lang="zh-CN" altLang="en-US" sz="2700" b="1">
                <a:solidFill>
                  <a:schemeClr val="bg1"/>
                </a:solidFill>
                <a:latin typeface="宋体" pitchFamily="2" charset="-122"/>
                <a:sym typeface="宋体" pitchFamily="2" charset="-122"/>
              </a:endParaRPr>
            </a:p>
          </p:txBody>
        </p:sp>
      </p:grpSp>
      <p:grpSp>
        <p:nvGrpSpPr>
          <p:cNvPr id="53" name="组合 170"/>
          <p:cNvGrpSpPr/>
          <p:nvPr/>
        </p:nvGrpSpPr>
        <p:grpSpPr bwMode="auto">
          <a:xfrm>
            <a:off x="2712244" y="4021932"/>
            <a:ext cx="1781175" cy="1712119"/>
            <a:chOff x="0" y="0"/>
            <a:chExt cx="2374438" cy="2282968"/>
          </a:xfrm>
        </p:grpSpPr>
        <p:sp>
          <p:nvSpPr>
            <p:cNvPr id="54" name="任意多边形 171"/>
            <p:cNvSpPr>
              <a:spLocks noChangeArrowheads="1"/>
            </p:cNvSpPr>
            <p:nvPr/>
          </p:nvSpPr>
          <p:spPr bwMode="auto">
            <a:xfrm>
              <a:off x="0" y="0"/>
              <a:ext cx="2374438" cy="2282968"/>
            </a:xfrm>
            <a:custGeom>
              <a:avLst/>
              <a:gdLst>
                <a:gd name="T0" fmla="*/ 0 w 1443549"/>
                <a:gd name="T1" fmla="*/ 0 h 4226560"/>
                <a:gd name="T2" fmla="*/ 1443549 w 1443549"/>
                <a:gd name="T3" fmla="*/ 0 h 4226560"/>
                <a:gd name="T4" fmla="*/ 1443549 w 1443549"/>
                <a:gd name="T5" fmla="*/ 4226560 h 4226560"/>
                <a:gd name="T6" fmla="*/ 0 w 1443549"/>
                <a:gd name="T7" fmla="*/ 4226560 h 4226560"/>
                <a:gd name="T8" fmla="*/ 0 w 1443549"/>
                <a:gd name="T9" fmla="*/ 0 h 4226560"/>
                <a:gd name="T10" fmla="*/ 0 60000 65536"/>
                <a:gd name="T11" fmla="*/ 0 60000 65536"/>
                <a:gd name="T12" fmla="*/ 0 60000 65536"/>
                <a:gd name="T13" fmla="*/ 0 60000 65536"/>
                <a:gd name="T14" fmla="*/ 0 60000 65536"/>
                <a:gd name="T15" fmla="*/ 0 w 1443549"/>
                <a:gd name="T16" fmla="*/ 0 h 4226560"/>
                <a:gd name="T17" fmla="*/ 1443549 w 1443549"/>
                <a:gd name="T18" fmla="*/ 4226560 h 4226560"/>
              </a:gdLst>
              <a:ahLst/>
              <a:cxnLst>
                <a:cxn ang="T10">
                  <a:pos x="T0" y="T1"/>
                </a:cxn>
                <a:cxn ang="T11">
                  <a:pos x="T2" y="T3"/>
                </a:cxn>
                <a:cxn ang="T12">
                  <a:pos x="T4" y="T5"/>
                </a:cxn>
                <a:cxn ang="T13">
                  <a:pos x="T6" y="T7"/>
                </a:cxn>
                <a:cxn ang="T14">
                  <a:pos x="T8" y="T9"/>
                </a:cxn>
              </a:cxnLst>
              <a:rect l="T15" t="T16" r="T17" b="T18"/>
              <a:pathLst>
                <a:path w="1443549" h="4226560">
                  <a:moveTo>
                    <a:pt x="0" y="0"/>
                  </a:moveTo>
                  <a:lnTo>
                    <a:pt x="1443549" y="0"/>
                  </a:lnTo>
                  <a:lnTo>
                    <a:pt x="1443549" y="4226560"/>
                  </a:lnTo>
                  <a:lnTo>
                    <a:pt x="0" y="4226560"/>
                  </a:lnTo>
                  <a:lnTo>
                    <a:pt x="0" y="0"/>
                  </a:lnTo>
                  <a:close/>
                </a:path>
              </a:pathLst>
            </a:custGeom>
            <a:solidFill>
              <a:srgbClr val="FFFFFF">
                <a:alpha val="50000"/>
              </a:srgbClr>
            </a:solidFill>
            <a:ln w="12700" cap="flat" cmpd="sng">
              <a:solidFill>
                <a:srgbClr val="F65123"/>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70688" tIns="191696" rIns="170688" bIns="170688"/>
            <a:lstStyle>
              <a:lvl1pPr>
                <a:defRPr>
                  <a:solidFill>
                    <a:schemeClr val="tx1"/>
                  </a:solidFill>
                  <a:latin typeface="Arial" pitchFamily="34" charset="0"/>
                </a:defRPr>
              </a:lvl1pPr>
              <a:lvl2pPr marL="228600" indent="-228600">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p:txBody>
        </p:sp>
        <p:sp>
          <p:nvSpPr>
            <p:cNvPr id="55" name="文本框 172"/>
            <p:cNvSpPr>
              <a:spLocks noChangeArrowheads="1"/>
            </p:cNvSpPr>
            <p:nvPr/>
          </p:nvSpPr>
          <p:spPr bwMode="auto">
            <a:xfrm>
              <a:off x="3243" y="354940"/>
              <a:ext cx="2176824" cy="4309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500" b="1">
                  <a:solidFill>
                    <a:srgbClr val="F65123"/>
                  </a:solidFill>
                  <a:ea typeface="微软雅黑" pitchFamily="34" charset="-122"/>
                  <a:sym typeface="Arial" pitchFamily="34" charset="0"/>
                </a:rPr>
                <a:t>定价</a:t>
              </a:r>
              <a:endParaRPr lang="zh-CN" altLang="en-US" sz="1500" b="1">
                <a:solidFill>
                  <a:srgbClr val="F65123"/>
                </a:solidFill>
                <a:ea typeface="微软雅黑" pitchFamily="34" charset="-122"/>
                <a:sym typeface="Arial" pitchFamily="34" charset="0"/>
              </a:endParaRPr>
            </a:p>
          </p:txBody>
        </p:sp>
        <p:sp>
          <p:nvSpPr>
            <p:cNvPr id="56" name="文本框 173"/>
            <p:cNvSpPr>
              <a:spLocks noChangeArrowheads="1"/>
            </p:cNvSpPr>
            <p:nvPr/>
          </p:nvSpPr>
          <p:spPr bwMode="auto">
            <a:xfrm>
              <a:off x="3243" y="733360"/>
              <a:ext cx="2176824" cy="1526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400" b="1" dirty="0">
                  <a:solidFill>
                    <a:srgbClr val="3F3E3F"/>
                  </a:solidFill>
                  <a:ea typeface="微软雅黑" pitchFamily="34" charset="-122"/>
                  <a:sym typeface="Arial" pitchFamily="34" charset="0"/>
                </a:rPr>
                <a:t>成功下单前1000串免费，前2000串1毛1串，前50000串1块1串。</a:t>
              </a:r>
              <a:endParaRPr lang="zh-CN" altLang="en-US" sz="1400" b="1" dirty="0">
                <a:solidFill>
                  <a:srgbClr val="3F3E3F"/>
                </a:solidFill>
                <a:ea typeface="微软雅黑" pitchFamily="34" charset="-122"/>
                <a:sym typeface="Arial" pitchFamily="34" charset="0"/>
              </a:endParaRPr>
            </a:p>
          </p:txBody>
        </p:sp>
      </p:grpSp>
      <p:grpSp>
        <p:nvGrpSpPr>
          <p:cNvPr id="57" name="组合 188"/>
          <p:cNvGrpSpPr/>
          <p:nvPr/>
        </p:nvGrpSpPr>
        <p:grpSpPr bwMode="auto">
          <a:xfrm>
            <a:off x="2569369" y="3845719"/>
            <a:ext cx="447675" cy="507831"/>
            <a:chOff x="0" y="0"/>
            <a:chExt cx="597040" cy="677336"/>
          </a:xfrm>
        </p:grpSpPr>
        <p:sp>
          <p:nvSpPr>
            <p:cNvPr id="58" name="矩形 189"/>
            <p:cNvSpPr>
              <a:spLocks noChangeArrowheads="1"/>
            </p:cNvSpPr>
            <p:nvPr/>
          </p:nvSpPr>
          <p:spPr bwMode="auto">
            <a:xfrm>
              <a:off x="8713" y="33358"/>
              <a:ext cx="579615" cy="579615"/>
            </a:xfrm>
            <a:prstGeom prst="rect">
              <a:avLst/>
            </a:prstGeom>
            <a:solidFill>
              <a:srgbClr val="F87956"/>
            </a:solidFill>
            <a:ln w="12700" cap="flat" cmpd="sng">
              <a:solidFill>
                <a:srgbClr val="FFFFFF"/>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9" name="文本框 190"/>
            <p:cNvSpPr>
              <a:spLocks noChangeArrowheads="1"/>
            </p:cNvSpPr>
            <p:nvPr/>
          </p:nvSpPr>
          <p:spPr bwMode="auto">
            <a:xfrm>
              <a:off x="0" y="0"/>
              <a:ext cx="597040" cy="677336"/>
            </a:xfrm>
            <a:prstGeom prst="rect">
              <a:avLst/>
            </a:prstGeom>
            <a:solidFill>
              <a:srgbClr val="F65123"/>
            </a:soli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700" b="1">
                  <a:solidFill>
                    <a:schemeClr val="bg1"/>
                  </a:solidFill>
                  <a:latin typeface="宋体" pitchFamily="2" charset="-122"/>
                  <a:sym typeface="宋体" pitchFamily="2" charset="-122"/>
                </a:rPr>
                <a:t>6</a:t>
              </a:r>
              <a:endParaRPr lang="zh-CN" altLang="en-US" sz="2700" b="1">
                <a:solidFill>
                  <a:schemeClr val="bg1"/>
                </a:solidFill>
                <a:latin typeface="宋体" pitchFamily="2" charset="-122"/>
                <a:sym typeface="宋体" pitchFamily="2" charset="-122"/>
              </a:endParaRPr>
            </a:p>
          </p:txBody>
        </p:sp>
      </p:grpSp>
      <p:grpSp>
        <p:nvGrpSpPr>
          <p:cNvPr id="60" name="组合 174"/>
          <p:cNvGrpSpPr/>
          <p:nvPr/>
        </p:nvGrpSpPr>
        <p:grpSpPr bwMode="auto">
          <a:xfrm>
            <a:off x="578643" y="4062413"/>
            <a:ext cx="1836497" cy="1719536"/>
            <a:chOff x="-1" y="0"/>
            <a:chExt cx="2447730" cy="2292860"/>
          </a:xfrm>
        </p:grpSpPr>
        <p:sp>
          <p:nvSpPr>
            <p:cNvPr id="61" name="任意多边形 175"/>
            <p:cNvSpPr>
              <a:spLocks noChangeArrowheads="1"/>
            </p:cNvSpPr>
            <p:nvPr/>
          </p:nvSpPr>
          <p:spPr bwMode="auto">
            <a:xfrm>
              <a:off x="0" y="0"/>
              <a:ext cx="2388278" cy="2282968"/>
            </a:xfrm>
            <a:custGeom>
              <a:avLst/>
              <a:gdLst>
                <a:gd name="T0" fmla="*/ 0 w 1443549"/>
                <a:gd name="T1" fmla="*/ 0 h 4226560"/>
                <a:gd name="T2" fmla="*/ 1443549 w 1443549"/>
                <a:gd name="T3" fmla="*/ 0 h 4226560"/>
                <a:gd name="T4" fmla="*/ 1443549 w 1443549"/>
                <a:gd name="T5" fmla="*/ 4226560 h 4226560"/>
                <a:gd name="T6" fmla="*/ 0 w 1443549"/>
                <a:gd name="T7" fmla="*/ 4226560 h 4226560"/>
                <a:gd name="T8" fmla="*/ 0 w 1443549"/>
                <a:gd name="T9" fmla="*/ 0 h 4226560"/>
                <a:gd name="T10" fmla="*/ 0 60000 65536"/>
                <a:gd name="T11" fmla="*/ 0 60000 65536"/>
                <a:gd name="T12" fmla="*/ 0 60000 65536"/>
                <a:gd name="T13" fmla="*/ 0 60000 65536"/>
                <a:gd name="T14" fmla="*/ 0 60000 65536"/>
                <a:gd name="T15" fmla="*/ 0 w 1443549"/>
                <a:gd name="T16" fmla="*/ 0 h 4226560"/>
                <a:gd name="T17" fmla="*/ 1443549 w 1443549"/>
                <a:gd name="T18" fmla="*/ 4226560 h 4226560"/>
              </a:gdLst>
              <a:ahLst/>
              <a:cxnLst>
                <a:cxn ang="T10">
                  <a:pos x="T0" y="T1"/>
                </a:cxn>
                <a:cxn ang="T11">
                  <a:pos x="T2" y="T3"/>
                </a:cxn>
                <a:cxn ang="T12">
                  <a:pos x="T4" y="T5"/>
                </a:cxn>
                <a:cxn ang="T13">
                  <a:pos x="T6" y="T7"/>
                </a:cxn>
                <a:cxn ang="T14">
                  <a:pos x="T8" y="T9"/>
                </a:cxn>
              </a:cxnLst>
              <a:rect l="T15" t="T16" r="T17" b="T18"/>
              <a:pathLst>
                <a:path w="1443549" h="4226560">
                  <a:moveTo>
                    <a:pt x="0" y="0"/>
                  </a:moveTo>
                  <a:lnTo>
                    <a:pt x="1443549" y="0"/>
                  </a:lnTo>
                  <a:lnTo>
                    <a:pt x="1443549" y="4226560"/>
                  </a:lnTo>
                  <a:lnTo>
                    <a:pt x="0" y="4226560"/>
                  </a:lnTo>
                  <a:lnTo>
                    <a:pt x="0" y="0"/>
                  </a:lnTo>
                  <a:close/>
                </a:path>
              </a:pathLst>
            </a:custGeom>
            <a:solidFill>
              <a:srgbClr val="FFFFFF">
                <a:alpha val="50000"/>
              </a:srgbClr>
            </a:solidFill>
            <a:ln w="12700" cap="flat" cmpd="sng">
              <a:solidFill>
                <a:srgbClr val="DD6A7A"/>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70688" tIns="191696" rIns="170688" bIns="170688"/>
            <a:lstStyle>
              <a:lvl1pPr>
                <a:defRPr>
                  <a:solidFill>
                    <a:schemeClr val="tx1"/>
                  </a:solidFill>
                  <a:latin typeface="Arial" pitchFamily="34" charset="0"/>
                </a:defRPr>
              </a:lvl1pPr>
              <a:lvl2pPr marL="228600" indent="-228600">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a:p>
              <a:pPr lvl="1">
                <a:lnSpc>
                  <a:spcPct val="90000"/>
                </a:lnSpc>
                <a:spcAft>
                  <a:spcPct val="15000"/>
                </a:spcAft>
                <a:buFont typeface="Arial" pitchFamily="34" charset="0"/>
                <a:buChar char="•"/>
              </a:pPr>
              <a:endParaRPr lang="zh-CN" altLang="zh-CN" sz="1875">
                <a:solidFill>
                  <a:srgbClr val="FFFFFF"/>
                </a:solidFill>
                <a:latin typeface="宋体" pitchFamily="2" charset="-122"/>
                <a:sym typeface="宋体" pitchFamily="2" charset="-122"/>
              </a:endParaRPr>
            </a:p>
          </p:txBody>
        </p:sp>
        <p:sp>
          <p:nvSpPr>
            <p:cNvPr id="62" name="文本框 176"/>
            <p:cNvSpPr>
              <a:spLocks noChangeArrowheads="1"/>
            </p:cNvSpPr>
            <p:nvPr/>
          </p:nvSpPr>
          <p:spPr bwMode="auto">
            <a:xfrm>
              <a:off x="0" y="354940"/>
              <a:ext cx="2176824" cy="4309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500" b="1">
                  <a:solidFill>
                    <a:srgbClr val="DD6A7A"/>
                  </a:solidFill>
                  <a:ea typeface="微软雅黑" pitchFamily="34" charset="-122"/>
                  <a:sym typeface="Arial" pitchFamily="34" charset="0"/>
                </a:rPr>
                <a:t>品控</a:t>
              </a:r>
              <a:endParaRPr lang="zh-CN" altLang="en-US" sz="1500" b="1">
                <a:solidFill>
                  <a:srgbClr val="DD6A7A"/>
                </a:solidFill>
                <a:ea typeface="微软雅黑" pitchFamily="34" charset="-122"/>
                <a:sym typeface="Arial" pitchFamily="34" charset="0"/>
              </a:endParaRPr>
            </a:p>
          </p:txBody>
        </p:sp>
        <p:sp>
          <p:nvSpPr>
            <p:cNvPr id="63" name="文本框 177"/>
            <p:cNvSpPr>
              <a:spLocks noChangeArrowheads="1"/>
            </p:cNvSpPr>
            <p:nvPr/>
          </p:nvSpPr>
          <p:spPr bwMode="auto">
            <a:xfrm>
              <a:off x="-1" y="733360"/>
              <a:ext cx="2447730" cy="155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nSpc>
                  <a:spcPct val="125000"/>
                </a:lnSpc>
              </a:pPr>
              <a:r>
                <a:rPr lang="zh-CN" altLang="en-US" sz="1400" b="1" dirty="0">
                  <a:solidFill>
                    <a:srgbClr val="3F3E3F"/>
                  </a:solidFill>
                  <a:ea typeface="微软雅黑" pitchFamily="34" charset="-122"/>
                  <a:sym typeface="Arial" pitchFamily="34" charset="0"/>
                </a:rPr>
                <a:t>每</a:t>
              </a:r>
              <a:r>
                <a:rPr lang="zh-CN" altLang="en-US" sz="1400" b="1" dirty="0" smtClean="0">
                  <a:solidFill>
                    <a:srgbClr val="3F3E3F"/>
                  </a:solidFill>
                  <a:ea typeface="微软雅黑" pitchFamily="34" charset="-122"/>
                  <a:sym typeface="Arial" pitchFamily="34" charset="0"/>
                </a:rPr>
                <a:t>一售</a:t>
              </a:r>
              <a:r>
                <a:rPr lang="zh-CN" altLang="en-US" sz="1400" b="1" dirty="0">
                  <a:solidFill>
                    <a:srgbClr val="3F3E3F"/>
                  </a:solidFill>
                  <a:ea typeface="微软雅黑" pitchFamily="34" charset="-122"/>
                  <a:sym typeface="Arial" pitchFamily="34" charset="0"/>
                </a:rPr>
                <a:t>出的关东煮都</a:t>
              </a:r>
              <a:r>
                <a:rPr lang="zh-CN" altLang="en-US" sz="1400" b="1" dirty="0" smtClean="0">
                  <a:solidFill>
                    <a:srgbClr val="3F3E3F"/>
                  </a:solidFill>
                  <a:ea typeface="微软雅黑" pitchFamily="34" charset="-122"/>
                  <a:sym typeface="Arial" pitchFamily="34" charset="0"/>
                </a:rPr>
                <a:t>有编</a:t>
              </a:r>
              <a:r>
                <a:rPr lang="zh-CN" altLang="en-US" sz="1400" b="1" dirty="0">
                  <a:solidFill>
                    <a:srgbClr val="3F3E3F"/>
                  </a:solidFill>
                  <a:ea typeface="微软雅黑" pitchFamily="34" charset="-122"/>
                  <a:sym typeface="Arial" pitchFamily="34" charset="0"/>
                </a:rPr>
                <a:t>号，品尝后的顾客</a:t>
              </a:r>
              <a:r>
                <a:rPr lang="zh-CN" altLang="en-US" sz="1400" b="1" dirty="0" smtClean="0">
                  <a:solidFill>
                    <a:srgbClr val="3F3E3F"/>
                  </a:solidFill>
                  <a:ea typeface="微软雅黑" pitchFamily="34" charset="-122"/>
                  <a:sym typeface="Arial" pitchFamily="34" charset="0"/>
                </a:rPr>
                <a:t>可在</a:t>
              </a:r>
              <a:r>
                <a:rPr lang="zh-CN" altLang="en-US" sz="1400" b="1" dirty="0">
                  <a:solidFill>
                    <a:srgbClr val="3F3E3F"/>
                  </a:solidFill>
                  <a:ea typeface="微软雅黑" pitchFamily="34" charset="-122"/>
                  <a:sym typeface="Arial" pitchFamily="34" charset="0"/>
                </a:rPr>
                <a:t>官网输入编</a:t>
              </a:r>
              <a:r>
                <a:rPr lang="zh-CN" altLang="en-US" sz="1400" b="1" dirty="0" smtClean="0">
                  <a:solidFill>
                    <a:srgbClr val="3F3E3F"/>
                  </a:solidFill>
                  <a:ea typeface="微软雅黑" pitchFamily="34" charset="-122"/>
                  <a:sym typeface="Arial" pitchFamily="34" charset="0"/>
                </a:rPr>
                <a:t>号并发表评</a:t>
              </a:r>
              <a:r>
                <a:rPr lang="zh-CN" altLang="en-US" sz="1400" b="1" dirty="0">
                  <a:solidFill>
                    <a:srgbClr val="3F3E3F"/>
                  </a:solidFill>
                  <a:ea typeface="微软雅黑" pitchFamily="34" charset="-122"/>
                  <a:sym typeface="Arial" pitchFamily="34" charset="0"/>
                </a:rPr>
                <a:t>论。</a:t>
              </a:r>
              <a:endParaRPr lang="zh-CN" altLang="en-US" sz="1400" b="1" dirty="0">
                <a:solidFill>
                  <a:srgbClr val="3F3E3F"/>
                </a:solidFill>
                <a:ea typeface="微软雅黑" pitchFamily="34" charset="-122"/>
                <a:sym typeface="Arial" pitchFamily="34" charset="0"/>
              </a:endParaRPr>
            </a:p>
          </p:txBody>
        </p:sp>
      </p:grpSp>
      <p:grpSp>
        <p:nvGrpSpPr>
          <p:cNvPr id="64" name="组合 191"/>
          <p:cNvGrpSpPr/>
          <p:nvPr/>
        </p:nvGrpSpPr>
        <p:grpSpPr bwMode="auto">
          <a:xfrm>
            <a:off x="363141" y="3869531"/>
            <a:ext cx="447675" cy="507831"/>
            <a:chOff x="0" y="0"/>
            <a:chExt cx="597040" cy="677336"/>
          </a:xfrm>
        </p:grpSpPr>
        <p:sp>
          <p:nvSpPr>
            <p:cNvPr id="65" name="矩形 192"/>
            <p:cNvSpPr>
              <a:spLocks noChangeArrowheads="1"/>
            </p:cNvSpPr>
            <p:nvPr/>
          </p:nvSpPr>
          <p:spPr bwMode="auto">
            <a:xfrm>
              <a:off x="8713" y="33358"/>
              <a:ext cx="579615" cy="579615"/>
            </a:xfrm>
            <a:prstGeom prst="rect">
              <a:avLst/>
            </a:prstGeom>
            <a:solidFill>
              <a:srgbClr val="E99FAA"/>
            </a:solidFill>
            <a:ln w="12700" cap="flat" cmpd="sng">
              <a:solidFill>
                <a:srgbClr val="FFFFFF"/>
              </a:solid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6" name="文本框 193"/>
            <p:cNvSpPr>
              <a:spLocks noChangeArrowheads="1"/>
            </p:cNvSpPr>
            <p:nvPr/>
          </p:nvSpPr>
          <p:spPr bwMode="auto">
            <a:xfrm>
              <a:off x="0" y="0"/>
              <a:ext cx="597040" cy="677336"/>
            </a:xfrm>
            <a:prstGeom prst="rect">
              <a:avLst/>
            </a:prstGeom>
            <a:solidFill>
              <a:srgbClr val="DD6A7A"/>
            </a:solid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700" b="1">
                  <a:solidFill>
                    <a:schemeClr val="bg1"/>
                  </a:solidFill>
                  <a:latin typeface="宋体" pitchFamily="2" charset="-122"/>
                  <a:sym typeface="宋体" pitchFamily="2" charset="-122"/>
                </a:rPr>
                <a:t>5</a:t>
              </a:r>
              <a:endParaRPr lang="zh-CN" altLang="en-US" sz="2700" b="1">
                <a:solidFill>
                  <a:schemeClr val="bg1"/>
                </a:solidFill>
                <a:latin typeface="宋体" pitchFamily="2" charset="-122"/>
                <a:sym typeface="宋体" pitchFamily="2" charset="-122"/>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4216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1-3-3 </a:t>
            </a:r>
            <a:r>
              <a:rPr lang="zh-CN" altLang="en-US" sz="2400" b="1" dirty="0" smtClean="0">
                <a:solidFill>
                  <a:schemeClr val="tx1"/>
                </a:solidFill>
                <a:latin typeface="微软雅黑" pitchFamily="34" charset="-122"/>
                <a:ea typeface="微软雅黑" pitchFamily="34" charset="-122"/>
              </a:rPr>
              <a:t>商</a:t>
            </a:r>
            <a:r>
              <a:rPr lang="zh-CN" altLang="en-US" sz="2400" b="1" dirty="0">
                <a:solidFill>
                  <a:schemeClr val="tx1"/>
                </a:solidFill>
                <a:latin typeface="微软雅黑" pitchFamily="34" charset="-122"/>
                <a:ea typeface="微软雅黑" pitchFamily="34" charset="-122"/>
              </a:rPr>
              <a:t>业模式创新，系统外创新思维</a:t>
            </a:r>
            <a:endParaRPr lang="en-US" altLang="zh-CN" sz="2400" b="1" dirty="0">
              <a:solidFill>
                <a:schemeClr val="tx1"/>
              </a:solidFill>
              <a:latin typeface="微软雅黑" pitchFamily="34" charset="-122"/>
              <a:ea typeface="微软雅黑" pitchFamily="34" charset="-122"/>
            </a:endParaRPr>
          </a:p>
        </p:txBody>
      </p:sp>
      <p:pic>
        <p:nvPicPr>
          <p:cNvPr id="67" name="图片 3"/>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4924" y="1051600"/>
            <a:ext cx="3397149" cy="2233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71750" y="3793261"/>
            <a:ext cx="2873056" cy="2587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3"/>
          <a:stretch>
            <a:fillRect/>
          </a:stretch>
        </p:blipFill>
        <p:spPr>
          <a:xfrm>
            <a:off x="6948166" y="1019602"/>
            <a:ext cx="1990030" cy="2296188"/>
          </a:xfrm>
          <a:prstGeom prst="rect">
            <a:avLst/>
          </a:prstGeom>
        </p:spPr>
      </p:pic>
      <p:pic>
        <p:nvPicPr>
          <p:cNvPr id="3" name="图片 2"/>
          <p:cNvPicPr>
            <a:picLocks noChangeAspect="1"/>
          </p:cNvPicPr>
          <p:nvPr/>
        </p:nvPicPr>
        <p:blipFill>
          <a:blip r:embed="rId4"/>
          <a:stretch>
            <a:fillRect/>
          </a:stretch>
        </p:blipFill>
        <p:spPr>
          <a:xfrm>
            <a:off x="3851950" y="980830"/>
            <a:ext cx="2448170" cy="2334960"/>
          </a:xfrm>
          <a:prstGeom prst="rect">
            <a:avLst/>
          </a:prstGeom>
        </p:spPr>
      </p:pic>
      <p:pic>
        <p:nvPicPr>
          <p:cNvPr id="4" name="图片 3"/>
          <p:cNvPicPr>
            <a:picLocks noChangeAspect="1"/>
          </p:cNvPicPr>
          <p:nvPr/>
        </p:nvPicPr>
        <p:blipFill>
          <a:blip r:embed="rId5"/>
          <a:stretch>
            <a:fillRect/>
          </a:stretch>
        </p:blipFill>
        <p:spPr>
          <a:xfrm>
            <a:off x="4555810" y="3899375"/>
            <a:ext cx="3400425" cy="240982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4216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1-3-4 </a:t>
            </a:r>
            <a:r>
              <a:rPr lang="zh-CN" altLang="en-US" sz="2400" b="1" dirty="0" smtClean="0">
                <a:solidFill>
                  <a:schemeClr val="tx1"/>
                </a:solidFill>
                <a:latin typeface="微软雅黑" pitchFamily="34" charset="-122"/>
                <a:ea typeface="微软雅黑" pitchFamily="34" charset="-122"/>
              </a:rPr>
              <a:t>打</a:t>
            </a:r>
            <a:r>
              <a:rPr lang="zh-CN" altLang="en-US" sz="2400" b="1" dirty="0">
                <a:solidFill>
                  <a:schemeClr val="tx1"/>
                </a:solidFill>
                <a:latin typeface="微软雅黑" pitchFamily="34" charset="-122"/>
                <a:ea typeface="微软雅黑" pitchFamily="34" charset="-122"/>
              </a:rPr>
              <a:t>造团队，构建团队核心竞争力</a:t>
            </a:r>
            <a:endParaRPr lang="en-US" altLang="zh-CN" sz="2400" b="1" dirty="0">
              <a:solidFill>
                <a:schemeClr val="tx1"/>
              </a:solidFill>
              <a:latin typeface="微软雅黑" pitchFamily="34" charset="-122"/>
              <a:ea typeface="微软雅黑" pitchFamily="34" charset="-122"/>
            </a:endParaRPr>
          </a:p>
        </p:txBody>
      </p:sp>
      <p:pic>
        <p:nvPicPr>
          <p:cNvPr id="4" name="图片 3"/>
          <p:cNvPicPr>
            <a:picLocks noChangeAspect="1"/>
          </p:cNvPicPr>
          <p:nvPr/>
        </p:nvPicPr>
        <p:blipFill>
          <a:blip r:embed="rId1"/>
          <a:stretch>
            <a:fillRect/>
          </a:stretch>
        </p:blipFill>
        <p:spPr>
          <a:xfrm>
            <a:off x="323705" y="2204915"/>
            <a:ext cx="3887012" cy="2857699"/>
          </a:xfrm>
          <a:prstGeom prst="rect">
            <a:avLst/>
          </a:prstGeom>
        </p:spPr>
      </p:pic>
      <p:pic>
        <p:nvPicPr>
          <p:cNvPr id="5" name="图片 4"/>
          <p:cNvPicPr>
            <a:picLocks noChangeAspect="1"/>
          </p:cNvPicPr>
          <p:nvPr/>
        </p:nvPicPr>
        <p:blipFill>
          <a:blip r:embed="rId2"/>
          <a:stretch>
            <a:fillRect/>
          </a:stretch>
        </p:blipFill>
        <p:spPr>
          <a:xfrm>
            <a:off x="4574855" y="2204914"/>
            <a:ext cx="4219309" cy="2857699"/>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44983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1-3-5 </a:t>
            </a:r>
            <a:r>
              <a:rPr lang="zh-CN" altLang="en-US" sz="2400" b="1" dirty="0" smtClean="0">
                <a:solidFill>
                  <a:schemeClr val="tx1"/>
                </a:solidFill>
                <a:latin typeface="微软雅黑" pitchFamily="34" charset="-122"/>
                <a:ea typeface="微软雅黑" pitchFamily="34" charset="-122"/>
              </a:rPr>
              <a:t>资源整合，运用杠杆原理</a:t>
            </a:r>
            <a:endParaRPr lang="en-US" altLang="zh-CN" sz="2400" b="1" dirty="0">
              <a:solidFill>
                <a:schemeClr val="tx1"/>
              </a:solidFill>
              <a:latin typeface="微软雅黑" pitchFamily="34" charset="-122"/>
              <a:ea typeface="微软雅黑" pitchFamily="34" charset="-122"/>
            </a:endParaRPr>
          </a:p>
        </p:txBody>
      </p:sp>
      <p:pic>
        <p:nvPicPr>
          <p:cNvPr id="3" name="图片 2"/>
          <p:cNvPicPr>
            <a:picLocks noChangeAspect="1"/>
          </p:cNvPicPr>
          <p:nvPr/>
        </p:nvPicPr>
        <p:blipFill>
          <a:blip r:embed="rId1"/>
          <a:stretch>
            <a:fillRect/>
          </a:stretch>
        </p:blipFill>
        <p:spPr>
          <a:xfrm>
            <a:off x="628571" y="1844891"/>
            <a:ext cx="2791349" cy="3955654"/>
          </a:xfrm>
          <a:prstGeom prst="rect">
            <a:avLst/>
          </a:prstGeom>
        </p:spPr>
      </p:pic>
      <p:pic>
        <p:nvPicPr>
          <p:cNvPr id="4" name="图片 3"/>
          <p:cNvPicPr>
            <a:picLocks noChangeAspect="1"/>
          </p:cNvPicPr>
          <p:nvPr/>
        </p:nvPicPr>
        <p:blipFill>
          <a:blip r:embed="rId2"/>
          <a:stretch>
            <a:fillRect/>
          </a:stretch>
        </p:blipFill>
        <p:spPr>
          <a:xfrm>
            <a:off x="4644005" y="1844890"/>
            <a:ext cx="3960275" cy="3973388"/>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5685" y="1196845"/>
            <a:ext cx="2486025" cy="3062288"/>
          </a:xfrm>
          <a:prstGeom prst="rect">
            <a:avLst/>
          </a:prstGeom>
        </p:spPr>
      </p:pic>
      <p:sp>
        <p:nvSpPr>
          <p:cNvPr id="8194" name="Rectangle 2"/>
          <p:cNvSpPr>
            <a:spLocks noChangeArrowheads="1"/>
          </p:cNvSpPr>
          <p:nvPr/>
        </p:nvSpPr>
        <p:spPr bwMode="auto">
          <a:xfrm>
            <a:off x="0" y="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chemeClr val="tx1"/>
              </a:solidFill>
              <a:latin typeface="Arial" pitchFamily="34" charset="0"/>
              <a:ea typeface="宋体" pitchFamily="2" charset="-122"/>
            </a:endParaRPr>
          </a:p>
        </p:txBody>
      </p:sp>
      <p:sp>
        <p:nvSpPr>
          <p:cNvPr id="8195" name="Text Box 4"/>
          <p:cNvSpPr txBox="1">
            <a:spLocks noChangeArrowheads="1"/>
          </p:cNvSpPr>
          <p:nvPr/>
        </p:nvSpPr>
        <p:spPr bwMode="auto">
          <a:xfrm>
            <a:off x="53975" y="4291013"/>
            <a:ext cx="2362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ctr" eaLnBrk="1" hangingPunct="1">
              <a:lnSpc>
                <a:spcPct val="100000"/>
              </a:lnSpc>
              <a:spcBef>
                <a:spcPct val="50000"/>
              </a:spcBef>
              <a:buSzTx/>
              <a:buFont typeface="Arial" pitchFamily="34" charset="0"/>
              <a:buNone/>
            </a:pPr>
            <a:r>
              <a:rPr lang="zh-CN" altLang="en-US" sz="2800" b="1">
                <a:solidFill>
                  <a:schemeClr val="tx1"/>
                </a:solidFill>
                <a:latin typeface="黑体" pitchFamily="49" charset="-122"/>
              </a:rPr>
              <a:t>徐俊祥</a:t>
            </a:r>
            <a:endParaRPr lang="zh-CN" altLang="en-US" sz="2800" b="1">
              <a:solidFill>
                <a:schemeClr val="tx1"/>
              </a:solidFill>
              <a:latin typeface="黑体" pitchFamily="49" charset="-122"/>
            </a:endParaRPr>
          </a:p>
        </p:txBody>
      </p:sp>
      <p:sp>
        <p:nvSpPr>
          <p:cNvPr id="6149" name="Text Box 5"/>
          <p:cNvSpPr txBox="1">
            <a:spLocks noChangeArrowheads="1"/>
          </p:cNvSpPr>
          <p:nvPr/>
        </p:nvSpPr>
        <p:spPr bwMode="auto">
          <a:xfrm>
            <a:off x="2571750" y="1214438"/>
            <a:ext cx="5816600" cy="3985706"/>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eaLnBrk="1" hangingPunct="1">
              <a:buFont typeface="Arial" pitchFamily="34" charset="0"/>
              <a:buNone/>
              <a:defRPr/>
            </a:pPr>
            <a:r>
              <a:rPr lang="zh-CN" altLang="en-US" sz="2200" b="1" dirty="0">
                <a:latin typeface="微软雅黑" pitchFamily="34" charset="-122"/>
                <a:ea typeface="微软雅黑" pitchFamily="34" charset="-122"/>
              </a:rPr>
              <a:t>中青创想教育科技（北京）有限公司董事长</a:t>
            </a:r>
            <a:endParaRPr lang="en-US" altLang="zh-CN" sz="2200" b="1" dirty="0">
              <a:latin typeface="微软雅黑" pitchFamily="34" charset="-122"/>
              <a:ea typeface="微软雅黑" pitchFamily="34" charset="-122"/>
            </a:endParaRPr>
          </a:p>
          <a:p>
            <a:pPr eaLnBrk="1" hangingPunct="1">
              <a:buFont typeface="Arial" pitchFamily="34" charset="0"/>
              <a:buNone/>
              <a:defRPr/>
            </a:pPr>
            <a:r>
              <a:rPr lang="zh-CN" altLang="en-US" sz="2200" b="1" dirty="0">
                <a:latin typeface="微软雅黑" pitchFamily="34" charset="-122"/>
                <a:ea typeface="微软雅黑" pitchFamily="34" charset="-122"/>
              </a:rPr>
              <a:t>国际创业导师协会理事</a:t>
            </a:r>
            <a:endParaRPr lang="en-US" altLang="zh-CN" sz="2200" b="1" dirty="0">
              <a:latin typeface="微软雅黑" pitchFamily="34" charset="-122"/>
              <a:ea typeface="微软雅黑" pitchFamily="34" charset="-122"/>
            </a:endParaRPr>
          </a:p>
          <a:p>
            <a:pPr eaLnBrk="1" hangingPunct="1">
              <a:buFont typeface="Arial" pitchFamily="34" charset="0"/>
              <a:buNone/>
              <a:defRPr/>
            </a:pPr>
            <a:r>
              <a:rPr lang="zh-CN" altLang="en-US" sz="2200" b="1" dirty="0">
                <a:latin typeface="微软雅黑" pitchFamily="34" charset="-122"/>
                <a:ea typeface="微软雅黑" pitchFamily="34" charset="-122"/>
              </a:rPr>
              <a:t>教育部高校创业指导师培训专家</a:t>
            </a:r>
            <a:endParaRPr lang="en-US" altLang="zh-CN" sz="2200" b="1" dirty="0">
              <a:latin typeface="微软雅黑" pitchFamily="34" charset="-122"/>
              <a:ea typeface="微软雅黑" pitchFamily="34" charset="-122"/>
            </a:endParaRPr>
          </a:p>
          <a:p>
            <a:pPr eaLnBrk="1" hangingPunct="1">
              <a:buFont typeface="Arial" pitchFamily="34" charset="0"/>
              <a:buNone/>
              <a:defRPr/>
            </a:pPr>
            <a:r>
              <a:rPr lang="zh-CN" altLang="en-US" sz="2200" b="1" dirty="0">
                <a:latin typeface="微软雅黑" pitchFamily="34" charset="-122"/>
                <a:ea typeface="微软雅黑" pitchFamily="34" charset="-122"/>
              </a:rPr>
              <a:t>世界青年创业论坛专家评委</a:t>
            </a:r>
            <a:endParaRPr lang="en-US" altLang="zh-CN" sz="2200" b="1" dirty="0">
              <a:latin typeface="微软雅黑" pitchFamily="34" charset="-122"/>
              <a:ea typeface="微软雅黑" pitchFamily="34" charset="-122"/>
            </a:endParaRPr>
          </a:p>
          <a:p>
            <a:pPr eaLnBrk="1" hangingPunct="1">
              <a:buFont typeface="Arial" pitchFamily="34" charset="0"/>
              <a:buNone/>
              <a:defRPr/>
            </a:pPr>
            <a:r>
              <a:rPr lang="zh-CN" altLang="en-US" sz="2200" b="1" dirty="0">
                <a:latin typeface="微软雅黑" pitchFamily="34" charset="-122"/>
                <a:ea typeface="微软雅黑" pitchFamily="34" charset="-122"/>
              </a:rPr>
              <a:t>中国青年创业基金创业导</a:t>
            </a:r>
            <a:r>
              <a:rPr lang="zh-CN" altLang="en-US" sz="2200" b="1" dirty="0" smtClean="0">
                <a:latin typeface="微软雅黑" pitchFamily="34" charset="-122"/>
                <a:ea typeface="微软雅黑" pitchFamily="34" charset="-122"/>
              </a:rPr>
              <a:t>师</a:t>
            </a:r>
            <a:endParaRPr lang="en-US" altLang="zh-CN" sz="2200" b="1" dirty="0" smtClean="0">
              <a:latin typeface="微软雅黑" pitchFamily="34" charset="-122"/>
              <a:ea typeface="微软雅黑" pitchFamily="34" charset="-122"/>
            </a:endParaRPr>
          </a:p>
          <a:p>
            <a:pPr eaLnBrk="1" hangingPunct="1">
              <a:buFont typeface="Arial" pitchFamily="34" charset="0"/>
              <a:buNone/>
              <a:defRPr/>
            </a:pPr>
            <a:r>
              <a:rPr lang="zh-CN" altLang="en-US" sz="2200" b="1" dirty="0">
                <a:latin typeface="微软雅黑" pitchFamily="34" charset="-122"/>
                <a:ea typeface="微软雅黑" pitchFamily="34" charset="-122"/>
              </a:rPr>
              <a:t>中</a:t>
            </a:r>
            <a:r>
              <a:rPr lang="zh-CN" altLang="en-US" sz="2200" b="1" dirty="0" smtClean="0">
                <a:latin typeface="微软雅黑" pitchFamily="34" charset="-122"/>
                <a:ea typeface="微软雅黑" pitchFamily="34" charset="-122"/>
              </a:rPr>
              <a:t>国高校创新创业教育联盟</a:t>
            </a:r>
            <a:r>
              <a:rPr lang="zh-CN" altLang="en-US" sz="2200" b="1" dirty="0">
                <a:latin typeface="微软雅黑" pitchFamily="34" charset="-122"/>
                <a:ea typeface="微软雅黑" pitchFamily="34" charset="-122"/>
              </a:rPr>
              <a:t>发起</a:t>
            </a:r>
            <a:r>
              <a:rPr lang="zh-CN" altLang="en-US" sz="2200" b="1" dirty="0" smtClean="0">
                <a:latin typeface="微软雅黑" pitchFamily="34" charset="-122"/>
                <a:ea typeface="微软雅黑" pitchFamily="34" charset="-122"/>
              </a:rPr>
              <a:t>人之一</a:t>
            </a:r>
            <a:endParaRPr lang="en-US" altLang="zh-CN" sz="2200" b="1" dirty="0">
              <a:latin typeface="微软雅黑" pitchFamily="34" charset="-122"/>
              <a:ea typeface="微软雅黑" pitchFamily="34" charset="-122"/>
            </a:endParaRPr>
          </a:p>
          <a:p>
            <a:pPr eaLnBrk="1" hangingPunct="1">
              <a:defRPr/>
            </a:pPr>
            <a:r>
              <a:rPr lang="zh-CN" altLang="en-US" sz="2200" b="1" dirty="0">
                <a:latin typeface="微软雅黑" pitchFamily="34" charset="-122"/>
                <a:ea typeface="微软雅黑" pitchFamily="34" charset="-122"/>
              </a:rPr>
              <a:t>中央电视台</a:t>
            </a:r>
            <a:r>
              <a:rPr lang="en-US" altLang="zh-CN" sz="2200" b="1" dirty="0">
                <a:latin typeface="微软雅黑" pitchFamily="34" charset="-122"/>
                <a:ea typeface="微软雅黑" pitchFamily="34" charset="-122"/>
              </a:rPr>
              <a:t>《</a:t>
            </a:r>
            <a:r>
              <a:rPr lang="zh-CN" altLang="en-US" sz="2200" b="1" dirty="0">
                <a:latin typeface="微软雅黑" pitchFamily="34" charset="-122"/>
                <a:ea typeface="微软雅黑" pitchFamily="34" charset="-122"/>
              </a:rPr>
              <a:t>心理访谈</a:t>
            </a:r>
            <a:r>
              <a:rPr lang="en-US" altLang="zh-CN" sz="2200" b="1" dirty="0">
                <a:latin typeface="微软雅黑" pitchFamily="34" charset="-122"/>
                <a:ea typeface="微软雅黑" pitchFamily="34" charset="-122"/>
              </a:rPr>
              <a:t>》</a:t>
            </a:r>
            <a:r>
              <a:rPr lang="zh-CN" altLang="en-US" sz="2200" b="1" dirty="0">
                <a:latin typeface="微软雅黑" pitchFamily="34" charset="-122"/>
                <a:ea typeface="微软雅黑" pitchFamily="34" charset="-122"/>
              </a:rPr>
              <a:t>职业规划专家</a:t>
            </a:r>
            <a:endParaRPr lang="en-US" altLang="zh-CN" sz="2200" b="1" dirty="0">
              <a:latin typeface="微软雅黑" pitchFamily="34" charset="-122"/>
              <a:ea typeface="微软雅黑" pitchFamily="34" charset="-122"/>
            </a:endParaRPr>
          </a:p>
          <a:p>
            <a:pPr eaLnBrk="1" hangingPunct="1">
              <a:buFont typeface="Arial" pitchFamily="34" charset="0"/>
              <a:buNone/>
              <a:defRPr/>
            </a:pPr>
            <a:r>
              <a:rPr lang="zh-CN" altLang="en-US" sz="2200" b="1" dirty="0" smtClean="0">
                <a:latin typeface="微软雅黑" pitchFamily="34" charset="-122"/>
                <a:ea typeface="微软雅黑" pitchFamily="34" charset="-122"/>
              </a:rPr>
              <a:t>北京、辽宁、重庆、江西等省市创业导师</a:t>
            </a:r>
            <a:endParaRPr lang="zh-CN" altLang="en-US" sz="2200" b="1" dirty="0">
              <a:latin typeface="微软雅黑" pitchFamily="34" charset="-122"/>
              <a:ea typeface="微软雅黑" pitchFamily="34" charset="-122"/>
            </a:endParaRPr>
          </a:p>
          <a:p>
            <a:pPr eaLnBrk="1" hangingPunct="1">
              <a:buFont typeface="Arial" pitchFamily="34" charset="0"/>
              <a:buNone/>
              <a:defRPr/>
            </a:pPr>
            <a:r>
              <a:rPr lang="zh-CN" altLang="en-US" sz="2200" b="1" dirty="0">
                <a:latin typeface="微软雅黑" pitchFamily="34" charset="-122"/>
                <a:ea typeface="微软雅黑" pitchFamily="34" charset="-122"/>
              </a:rPr>
              <a:t>中关村腾飞大学生创就业研究会理事</a:t>
            </a:r>
            <a:endParaRPr lang="en-US" altLang="zh-CN" sz="2200" b="1" dirty="0">
              <a:latin typeface="微软雅黑" pitchFamily="34" charset="-122"/>
              <a:ea typeface="微软雅黑" pitchFamily="34" charset="-122"/>
            </a:endParaRPr>
          </a:p>
          <a:p>
            <a:pPr eaLnBrk="1" hangingPunct="1">
              <a:buFont typeface="Arial" pitchFamily="34" charset="0"/>
              <a:buNone/>
              <a:defRPr/>
            </a:pPr>
            <a:r>
              <a:rPr lang="zh-CN" altLang="en-US" sz="2200" b="1" dirty="0" smtClean="0">
                <a:latin typeface="微软雅黑" pitchFamily="34" charset="-122"/>
                <a:ea typeface="微软雅黑" pitchFamily="34" charset="-122"/>
              </a:rPr>
              <a:t>全</a:t>
            </a:r>
            <a:r>
              <a:rPr lang="zh-CN" altLang="en-US" sz="2200" b="1" dirty="0">
                <a:latin typeface="微软雅黑" pitchFamily="34" charset="-122"/>
                <a:ea typeface="微软雅黑" pitchFamily="34" charset="-122"/>
              </a:rPr>
              <a:t>国几十所高校特聘创业导师、客座教授</a:t>
            </a:r>
            <a:endParaRPr lang="en-US" altLang="zh-CN" sz="2200" b="1" dirty="0">
              <a:latin typeface="微软雅黑" pitchFamily="34" charset="-122"/>
              <a:ea typeface="微软雅黑" pitchFamily="34" charset="-122"/>
            </a:endParaRPr>
          </a:p>
          <a:p>
            <a:pPr eaLnBrk="1" hangingPunct="1">
              <a:spcBef>
                <a:spcPct val="50000"/>
              </a:spcBef>
              <a:buFont typeface="Arial" pitchFamily="34" charset="0"/>
              <a:buNone/>
              <a:defRPr/>
            </a:pPr>
            <a:r>
              <a:rPr lang="zh-CN" altLang="en-US" sz="2200" b="1" dirty="0">
                <a:latin typeface="微软雅黑" pitchFamily="34" charset="-122"/>
                <a:ea typeface="微软雅黑" pitchFamily="34" charset="-122"/>
              </a:rPr>
              <a:t>中创免费在线客服</a:t>
            </a:r>
            <a:r>
              <a:rPr lang="en-US" altLang="zh-CN" sz="2200" b="1" dirty="0">
                <a:latin typeface="微软雅黑" pitchFamily="34" charset="-122"/>
                <a:ea typeface="微软雅黑" pitchFamily="34" charset="-122"/>
              </a:rPr>
              <a:t>Q</a:t>
            </a:r>
            <a:r>
              <a:rPr lang="zh-CN" altLang="en-US" sz="2200" b="1" dirty="0">
                <a:latin typeface="微软雅黑" pitchFamily="34" charset="-122"/>
                <a:ea typeface="微软雅黑" pitchFamily="34" charset="-122"/>
              </a:rPr>
              <a:t>群：</a:t>
            </a:r>
            <a:r>
              <a:rPr lang="en-US" altLang="zh-CN" sz="2200" b="1" dirty="0">
                <a:latin typeface="微软雅黑" pitchFamily="34" charset="-122"/>
                <a:ea typeface="微软雅黑" pitchFamily="34" charset="-122"/>
              </a:rPr>
              <a:t>42510 6560</a:t>
            </a:r>
            <a:endParaRPr lang="en-US" altLang="zh-CN" sz="2200" b="1" dirty="0">
              <a:latin typeface="微软雅黑" pitchFamily="34" charset="-122"/>
              <a:ea typeface="微软雅黑" pitchFamily="34" charset="-122"/>
            </a:endParaRPr>
          </a:p>
        </p:txBody>
      </p:sp>
      <p:sp>
        <p:nvSpPr>
          <p:cNvPr id="819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2" name="标题 1"/>
          <p:cNvSpPr>
            <a:spLocks noGrp="1"/>
          </p:cNvSpPr>
          <p:nvPr>
            <p:ph type="title" idx="4294967295"/>
          </p:nvPr>
        </p:nvSpPr>
        <p:spPr/>
        <p:txBody>
          <a:bodyPr/>
          <a:lstStyle/>
          <a:p>
            <a:pPr>
              <a:defRPr/>
            </a:pPr>
            <a:r>
              <a:rPr lang="zh-CN" altLang="en-US" sz="2800" kern="1200" dirty="0">
                <a:solidFill>
                  <a:srgbClr val="47494B"/>
                </a:solidFill>
                <a:latin typeface="微软雅黑"/>
                <a:cs typeface="+mn-cs"/>
              </a:rPr>
              <a:t>个人简介</a:t>
            </a:r>
            <a:endParaRPr lang="zh-CN" altLang="en-US" sz="2800" kern="1200" dirty="0">
              <a:solidFill>
                <a:srgbClr val="47494B"/>
              </a:solidFill>
              <a:latin typeface="微软雅黑"/>
              <a:cs typeface="+mn-cs"/>
            </a:endParaRPr>
          </a:p>
        </p:txBody>
      </p:sp>
      <p:sp>
        <p:nvSpPr>
          <p:cNvPr id="8200" name="矩形 2"/>
          <p:cNvSpPr>
            <a:spLocks noChangeArrowheads="1"/>
          </p:cNvSpPr>
          <p:nvPr/>
        </p:nvSpPr>
        <p:spPr bwMode="auto">
          <a:xfrm>
            <a:off x="2571750" y="5648325"/>
            <a:ext cx="5816600"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ctr" eaLnBrk="1" hangingPunct="1">
              <a:lnSpc>
                <a:spcPct val="150000"/>
              </a:lnSpc>
              <a:spcBef>
                <a:spcPct val="0"/>
              </a:spcBef>
              <a:buSzTx/>
              <a:buFont typeface="Arial" pitchFamily="34" charset="0"/>
              <a:buNone/>
            </a:pPr>
            <a:r>
              <a:rPr lang="zh-CN" altLang="en-US" sz="2800" b="1">
                <a:solidFill>
                  <a:srgbClr val="FF0000"/>
                </a:solidFill>
                <a:latin typeface="微软雅黑" pitchFamily="34" charset="-122"/>
                <a:ea typeface="微软雅黑" pitchFamily="34" charset="-122"/>
                <a:sym typeface="微软雅黑" pitchFamily="34" charset="-122"/>
              </a:rPr>
              <a:t>专业促进发展   创新成就梦想</a:t>
            </a:r>
            <a:endParaRPr lang="zh-CN" altLang="en-US" sz="2800" b="1">
              <a:solidFill>
                <a:srgbClr val="FF0000"/>
              </a:solidFill>
              <a:latin typeface="微软雅黑" pitchFamily="34" charset="-122"/>
              <a:ea typeface="微软雅黑" pitchFamily="34" charset="-122"/>
              <a:sym typeface="微软雅黑" pitchFamily="34"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4790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2-1 </a:t>
            </a:r>
            <a:r>
              <a:rPr lang="zh-CN" altLang="en-US" sz="2400" b="1" dirty="0" smtClean="0">
                <a:solidFill>
                  <a:schemeClr val="tx1"/>
                </a:solidFill>
                <a:latin typeface="微软雅黑" pitchFamily="34" charset="-122"/>
                <a:ea typeface="微软雅黑" pitchFamily="34" charset="-122"/>
              </a:rPr>
              <a:t>创业定性指导：项目基本逻辑</a:t>
            </a:r>
            <a:endParaRPr lang="en-US" altLang="zh-CN" sz="2400" b="1" dirty="0">
              <a:solidFill>
                <a:schemeClr val="tx1"/>
              </a:solidFill>
              <a:latin typeface="微软雅黑" pitchFamily="34" charset="-122"/>
              <a:ea typeface="微软雅黑" pitchFamily="34" charset="-122"/>
            </a:endParaRPr>
          </a:p>
        </p:txBody>
      </p:sp>
      <p:sp>
        <p:nvSpPr>
          <p:cNvPr id="5" name="Line 6"/>
          <p:cNvSpPr>
            <a:spLocks noChangeShapeType="1"/>
          </p:cNvSpPr>
          <p:nvPr/>
        </p:nvSpPr>
        <p:spPr bwMode="auto">
          <a:xfrm flipH="1">
            <a:off x="4857752" y="2996887"/>
            <a:ext cx="1571636" cy="2000264"/>
          </a:xfrm>
          <a:prstGeom prst="line">
            <a:avLst/>
          </a:prstGeom>
          <a:noFill/>
          <a:ln w="25400" cap="rnd">
            <a:solidFill>
              <a:srgbClr val="003366"/>
            </a:solidFill>
            <a:prstDash val="sysDot"/>
            <a:round/>
          </a:ln>
          <a:effectLst/>
        </p:spPr>
        <p:txBody>
          <a:bodyPr/>
          <a:lstStyle/>
          <a:p>
            <a:endParaRPr lang="zh-CN" altLang="en-US"/>
          </a:p>
        </p:txBody>
      </p:sp>
      <p:sp>
        <p:nvSpPr>
          <p:cNvPr id="6" name="Line 6"/>
          <p:cNvSpPr>
            <a:spLocks noChangeShapeType="1"/>
          </p:cNvSpPr>
          <p:nvPr/>
        </p:nvSpPr>
        <p:spPr bwMode="auto">
          <a:xfrm>
            <a:off x="2714612" y="3139763"/>
            <a:ext cx="1643074" cy="2000264"/>
          </a:xfrm>
          <a:prstGeom prst="line">
            <a:avLst/>
          </a:prstGeom>
          <a:noFill/>
          <a:ln w="25400" cap="rnd">
            <a:solidFill>
              <a:srgbClr val="003366"/>
            </a:solidFill>
            <a:prstDash val="sysDot"/>
            <a:round/>
          </a:ln>
          <a:effectLst/>
        </p:spPr>
        <p:txBody>
          <a:bodyPr/>
          <a:lstStyle/>
          <a:p>
            <a:endParaRPr lang="zh-CN" altLang="en-US"/>
          </a:p>
        </p:txBody>
      </p:sp>
      <p:sp>
        <p:nvSpPr>
          <p:cNvPr id="7" name="Line 6"/>
          <p:cNvSpPr>
            <a:spLocks noChangeShapeType="1"/>
          </p:cNvSpPr>
          <p:nvPr/>
        </p:nvSpPr>
        <p:spPr bwMode="auto">
          <a:xfrm flipV="1">
            <a:off x="2857488" y="2711135"/>
            <a:ext cx="3571900" cy="0"/>
          </a:xfrm>
          <a:prstGeom prst="line">
            <a:avLst/>
          </a:prstGeom>
          <a:noFill/>
          <a:ln w="25400" cap="rnd">
            <a:solidFill>
              <a:srgbClr val="003366"/>
            </a:solidFill>
            <a:prstDash val="sysDot"/>
            <a:round/>
          </a:ln>
          <a:effectLst/>
        </p:spPr>
        <p:txBody>
          <a:bodyPr/>
          <a:lstStyle/>
          <a:p>
            <a:endParaRPr lang="zh-CN" altLang="en-US"/>
          </a:p>
        </p:txBody>
      </p:sp>
      <p:sp>
        <p:nvSpPr>
          <p:cNvPr id="8" name="Oval 11"/>
          <p:cNvSpPr>
            <a:spLocks noChangeArrowheads="1"/>
          </p:cNvSpPr>
          <p:nvPr/>
        </p:nvSpPr>
        <p:spPr bwMode="gray">
          <a:xfrm>
            <a:off x="5955665" y="2068193"/>
            <a:ext cx="1320800" cy="1319212"/>
          </a:xfrm>
          <a:prstGeom prst="ellipse">
            <a:avLst/>
          </a:prstGeom>
          <a:gradFill rotWithShape="1">
            <a:gsLst>
              <a:gs pos="0">
                <a:schemeClr val="hlink"/>
              </a:gs>
              <a:gs pos="100000">
                <a:schemeClr val="hlink">
                  <a:gamma/>
                  <a:shade val="81961"/>
                  <a:invGamma/>
                </a:schemeClr>
              </a:gs>
            </a:gsLst>
            <a:lin ang="5400000" scaled="1"/>
          </a:gradFill>
          <a:ln w="57150">
            <a:solidFill>
              <a:srgbClr val="EAEAEA"/>
            </a:solidFill>
            <a:round/>
          </a:ln>
          <a:effectLst/>
        </p:spPr>
        <p:txBody>
          <a:bodyPr wrap="none" anchor="ctr"/>
          <a:lstStyle/>
          <a:p>
            <a:endParaRPr lang="zh-CN" altLang="en-US"/>
          </a:p>
        </p:txBody>
      </p:sp>
      <p:grpSp>
        <p:nvGrpSpPr>
          <p:cNvPr id="9" name="Group 35"/>
          <p:cNvGrpSpPr/>
          <p:nvPr/>
        </p:nvGrpSpPr>
        <p:grpSpPr bwMode="auto">
          <a:xfrm rot="10082854">
            <a:off x="5804852" y="3027043"/>
            <a:ext cx="1198563" cy="303212"/>
            <a:chOff x="2598" y="1026"/>
            <a:chExt cx="957" cy="242"/>
          </a:xfrm>
        </p:grpSpPr>
        <p:grpSp>
          <p:nvGrpSpPr>
            <p:cNvPr id="10" name="Group 36"/>
            <p:cNvGrpSpPr/>
            <p:nvPr/>
          </p:nvGrpSpPr>
          <p:grpSpPr bwMode="auto">
            <a:xfrm rot="-9970459" flipH="1" flipV="1">
              <a:off x="2591" y="1040"/>
              <a:ext cx="960" cy="234"/>
              <a:chOff x="2526" y="1060"/>
              <a:chExt cx="896" cy="236"/>
            </a:xfrm>
          </p:grpSpPr>
          <p:grpSp>
            <p:nvGrpSpPr>
              <p:cNvPr id="23" name="Group 37"/>
              <p:cNvGrpSpPr/>
              <p:nvPr/>
            </p:nvGrpSpPr>
            <p:grpSpPr bwMode="auto">
              <a:xfrm>
                <a:off x="2526" y="1060"/>
                <a:ext cx="742" cy="186"/>
                <a:chOff x="1565" y="2568"/>
                <a:chExt cx="1118" cy="279"/>
              </a:xfrm>
            </p:grpSpPr>
            <p:sp>
              <p:nvSpPr>
                <p:cNvPr id="29" name="AutoShape 38"/>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30" name="AutoShape 39"/>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31" name="AutoShape 40"/>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32" name="AutoShape 41"/>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nvGrpSpPr>
              <p:cNvPr id="24" name="Group 42"/>
              <p:cNvGrpSpPr/>
              <p:nvPr/>
            </p:nvGrpSpPr>
            <p:grpSpPr bwMode="auto">
              <a:xfrm rot="1353540">
                <a:off x="2680" y="1110"/>
                <a:ext cx="742" cy="186"/>
                <a:chOff x="1565" y="2568"/>
                <a:chExt cx="1118" cy="279"/>
              </a:xfrm>
            </p:grpSpPr>
            <p:sp>
              <p:nvSpPr>
                <p:cNvPr id="25" name="AutoShape 43"/>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26" name="AutoShape 44"/>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27" name="AutoShape 45"/>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28" name="AutoShape 46"/>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grpSp>
          <p:nvGrpSpPr>
            <p:cNvPr id="11" name="Group 47"/>
            <p:cNvGrpSpPr/>
            <p:nvPr/>
          </p:nvGrpSpPr>
          <p:grpSpPr bwMode="auto">
            <a:xfrm rot="-9970459" flipH="1" flipV="1">
              <a:off x="2677" y="1066"/>
              <a:ext cx="786" cy="191"/>
              <a:chOff x="2526" y="1060"/>
              <a:chExt cx="896" cy="236"/>
            </a:xfrm>
          </p:grpSpPr>
          <p:grpSp>
            <p:nvGrpSpPr>
              <p:cNvPr id="13" name="Group 48"/>
              <p:cNvGrpSpPr/>
              <p:nvPr/>
            </p:nvGrpSpPr>
            <p:grpSpPr bwMode="auto">
              <a:xfrm>
                <a:off x="2526" y="1060"/>
                <a:ext cx="742" cy="186"/>
                <a:chOff x="1565" y="2568"/>
                <a:chExt cx="1118" cy="279"/>
              </a:xfrm>
            </p:grpSpPr>
            <p:sp>
              <p:nvSpPr>
                <p:cNvPr id="19" name="AutoShape 49"/>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20" name="AutoShape 50"/>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21" name="AutoShape 51"/>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22" name="AutoShape 52"/>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nvGrpSpPr>
              <p:cNvPr id="14" name="Group 53"/>
              <p:cNvGrpSpPr/>
              <p:nvPr/>
            </p:nvGrpSpPr>
            <p:grpSpPr bwMode="auto">
              <a:xfrm rot="1353540">
                <a:off x="2680" y="1110"/>
                <a:ext cx="742" cy="186"/>
                <a:chOff x="1565" y="2568"/>
                <a:chExt cx="1118" cy="279"/>
              </a:xfrm>
            </p:grpSpPr>
            <p:sp>
              <p:nvSpPr>
                <p:cNvPr id="15" name="AutoShape 54"/>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6" name="AutoShape 55"/>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7" name="AutoShape 56"/>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8" name="AutoShape 57"/>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grpSp>
      <p:grpSp>
        <p:nvGrpSpPr>
          <p:cNvPr id="33" name="Group 127"/>
          <p:cNvGrpSpPr/>
          <p:nvPr/>
        </p:nvGrpSpPr>
        <p:grpSpPr bwMode="auto">
          <a:xfrm rot="21367855">
            <a:off x="6323965" y="2179318"/>
            <a:ext cx="1235075" cy="331787"/>
            <a:chOff x="1824" y="2448"/>
            <a:chExt cx="987" cy="266"/>
          </a:xfrm>
        </p:grpSpPr>
        <p:grpSp>
          <p:nvGrpSpPr>
            <p:cNvPr id="34" name="Group 128"/>
            <p:cNvGrpSpPr/>
            <p:nvPr/>
          </p:nvGrpSpPr>
          <p:grpSpPr bwMode="auto">
            <a:xfrm rot="513316">
              <a:off x="1813" y="2461"/>
              <a:ext cx="960" cy="234"/>
              <a:chOff x="2591" y="1040"/>
              <a:chExt cx="960" cy="234"/>
            </a:xfrm>
          </p:grpSpPr>
          <p:grpSp>
            <p:nvGrpSpPr>
              <p:cNvPr id="58" name="Group 129"/>
              <p:cNvGrpSpPr/>
              <p:nvPr/>
            </p:nvGrpSpPr>
            <p:grpSpPr bwMode="auto">
              <a:xfrm rot="-9970459" flipH="1" flipV="1">
                <a:off x="2591" y="1040"/>
                <a:ext cx="960" cy="234"/>
                <a:chOff x="2526" y="1060"/>
                <a:chExt cx="896" cy="236"/>
              </a:xfrm>
            </p:grpSpPr>
            <p:grpSp>
              <p:nvGrpSpPr>
                <p:cNvPr id="70" name="Group 130"/>
                <p:cNvGrpSpPr/>
                <p:nvPr/>
              </p:nvGrpSpPr>
              <p:grpSpPr bwMode="auto">
                <a:xfrm>
                  <a:off x="2526" y="1060"/>
                  <a:ext cx="742" cy="186"/>
                  <a:chOff x="1565" y="2568"/>
                  <a:chExt cx="1118" cy="279"/>
                </a:xfrm>
              </p:grpSpPr>
              <p:sp>
                <p:nvSpPr>
                  <p:cNvPr id="76" name="AutoShape 13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77" name="AutoShape 13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78" name="AutoShape 13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79" name="AutoShape 13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nvGrpSpPr>
                <p:cNvPr id="71" name="Group 135"/>
                <p:cNvGrpSpPr/>
                <p:nvPr/>
              </p:nvGrpSpPr>
              <p:grpSpPr bwMode="auto">
                <a:xfrm rot="1353540">
                  <a:off x="2680" y="1110"/>
                  <a:ext cx="742" cy="186"/>
                  <a:chOff x="1565" y="2568"/>
                  <a:chExt cx="1118" cy="279"/>
                </a:xfrm>
              </p:grpSpPr>
              <p:sp>
                <p:nvSpPr>
                  <p:cNvPr id="72" name="AutoShape 13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73" name="AutoShape 13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74" name="AutoShape 13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75" name="AutoShape 13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grpSp>
            <p:nvGrpSpPr>
              <p:cNvPr id="59" name="Group 140"/>
              <p:cNvGrpSpPr/>
              <p:nvPr/>
            </p:nvGrpSpPr>
            <p:grpSpPr bwMode="auto">
              <a:xfrm rot="-9970459" flipH="1" flipV="1">
                <a:off x="2677" y="1066"/>
                <a:ext cx="786" cy="191"/>
                <a:chOff x="2526" y="1060"/>
                <a:chExt cx="896" cy="236"/>
              </a:xfrm>
            </p:grpSpPr>
            <p:grpSp>
              <p:nvGrpSpPr>
                <p:cNvPr id="60" name="Group 141"/>
                <p:cNvGrpSpPr/>
                <p:nvPr/>
              </p:nvGrpSpPr>
              <p:grpSpPr bwMode="auto">
                <a:xfrm>
                  <a:off x="2526" y="1060"/>
                  <a:ext cx="742" cy="186"/>
                  <a:chOff x="1565" y="2568"/>
                  <a:chExt cx="1118" cy="279"/>
                </a:xfrm>
              </p:grpSpPr>
              <p:sp>
                <p:nvSpPr>
                  <p:cNvPr id="66" name="AutoShape 142"/>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67" name="AutoShape 143"/>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68" name="AutoShape 144"/>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69" name="AutoShape 145"/>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nvGrpSpPr>
                <p:cNvPr id="61" name="Group 146"/>
                <p:cNvGrpSpPr/>
                <p:nvPr/>
              </p:nvGrpSpPr>
              <p:grpSpPr bwMode="auto">
                <a:xfrm rot="1353540">
                  <a:off x="2680" y="1110"/>
                  <a:ext cx="742" cy="186"/>
                  <a:chOff x="1565" y="2568"/>
                  <a:chExt cx="1118" cy="279"/>
                </a:xfrm>
              </p:grpSpPr>
              <p:sp>
                <p:nvSpPr>
                  <p:cNvPr id="62" name="AutoShape 147"/>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63" name="AutoShape 148"/>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64" name="AutoShape 149"/>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65" name="AutoShape 150"/>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grpSp>
        <p:grpSp>
          <p:nvGrpSpPr>
            <p:cNvPr id="35" name="Group 151"/>
            <p:cNvGrpSpPr/>
            <p:nvPr/>
          </p:nvGrpSpPr>
          <p:grpSpPr bwMode="auto">
            <a:xfrm rot="513316">
              <a:off x="1843" y="2485"/>
              <a:ext cx="960" cy="234"/>
              <a:chOff x="2591" y="1040"/>
              <a:chExt cx="960" cy="234"/>
            </a:xfrm>
          </p:grpSpPr>
          <p:grpSp>
            <p:nvGrpSpPr>
              <p:cNvPr id="36" name="Group 152"/>
              <p:cNvGrpSpPr/>
              <p:nvPr/>
            </p:nvGrpSpPr>
            <p:grpSpPr bwMode="auto">
              <a:xfrm rot="-9970459" flipH="1" flipV="1">
                <a:off x="2591" y="1040"/>
                <a:ext cx="960" cy="234"/>
                <a:chOff x="2526" y="1060"/>
                <a:chExt cx="896" cy="236"/>
              </a:xfrm>
            </p:grpSpPr>
            <p:grpSp>
              <p:nvGrpSpPr>
                <p:cNvPr id="48" name="Group 153"/>
                <p:cNvGrpSpPr/>
                <p:nvPr/>
              </p:nvGrpSpPr>
              <p:grpSpPr bwMode="auto">
                <a:xfrm>
                  <a:off x="2526" y="1060"/>
                  <a:ext cx="742" cy="186"/>
                  <a:chOff x="1565" y="2568"/>
                  <a:chExt cx="1118" cy="279"/>
                </a:xfrm>
              </p:grpSpPr>
              <p:sp>
                <p:nvSpPr>
                  <p:cNvPr id="54" name="AutoShape 154"/>
                  <p:cNvSpPr>
                    <a:spLocks noChangeArrowheads="1"/>
                  </p:cNvSpPr>
                  <p:nvPr/>
                </p:nvSpPr>
                <p:spPr bwMode="gray">
                  <a:xfrm rot="5263130">
                    <a:off x="1859" y="2274"/>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55" name="AutoShape 155"/>
                  <p:cNvSpPr>
                    <a:spLocks noChangeArrowheads="1"/>
                  </p:cNvSpPr>
                  <p:nvPr/>
                </p:nvSpPr>
                <p:spPr bwMode="gray">
                  <a:xfrm rot="6078281">
                    <a:off x="1995" y="2274"/>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56" name="AutoShape 156"/>
                  <p:cNvSpPr>
                    <a:spLocks noChangeArrowheads="1"/>
                  </p:cNvSpPr>
                  <p:nvPr/>
                </p:nvSpPr>
                <p:spPr bwMode="gray">
                  <a:xfrm rot="6373927">
                    <a:off x="2071" y="2296"/>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57" name="AutoShape 157"/>
                  <p:cNvSpPr>
                    <a:spLocks noChangeArrowheads="1"/>
                  </p:cNvSpPr>
                  <p:nvPr/>
                </p:nvSpPr>
                <p:spPr bwMode="gray">
                  <a:xfrm rot="6906312">
                    <a:off x="2161" y="2326"/>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grpSp>
            <p:grpSp>
              <p:nvGrpSpPr>
                <p:cNvPr id="49" name="Group 158"/>
                <p:cNvGrpSpPr/>
                <p:nvPr/>
              </p:nvGrpSpPr>
              <p:grpSpPr bwMode="auto">
                <a:xfrm rot="1353540">
                  <a:off x="2680" y="1110"/>
                  <a:ext cx="742" cy="186"/>
                  <a:chOff x="1565" y="2568"/>
                  <a:chExt cx="1118" cy="279"/>
                </a:xfrm>
              </p:grpSpPr>
              <p:sp>
                <p:nvSpPr>
                  <p:cNvPr id="50" name="AutoShape 159"/>
                  <p:cNvSpPr>
                    <a:spLocks noChangeArrowheads="1"/>
                  </p:cNvSpPr>
                  <p:nvPr/>
                </p:nvSpPr>
                <p:spPr bwMode="gray">
                  <a:xfrm rot="5263130">
                    <a:off x="1859" y="2274"/>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51" name="AutoShape 160"/>
                  <p:cNvSpPr>
                    <a:spLocks noChangeArrowheads="1"/>
                  </p:cNvSpPr>
                  <p:nvPr/>
                </p:nvSpPr>
                <p:spPr bwMode="gray">
                  <a:xfrm rot="6078281">
                    <a:off x="1995" y="2274"/>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52" name="AutoShape 161"/>
                  <p:cNvSpPr>
                    <a:spLocks noChangeArrowheads="1"/>
                  </p:cNvSpPr>
                  <p:nvPr/>
                </p:nvSpPr>
                <p:spPr bwMode="gray">
                  <a:xfrm rot="6373927">
                    <a:off x="2071" y="2296"/>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53" name="AutoShape 162"/>
                  <p:cNvSpPr>
                    <a:spLocks noChangeArrowheads="1"/>
                  </p:cNvSpPr>
                  <p:nvPr/>
                </p:nvSpPr>
                <p:spPr bwMode="gray">
                  <a:xfrm rot="6906312">
                    <a:off x="2161" y="2326"/>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grpSp>
          </p:grpSp>
          <p:grpSp>
            <p:nvGrpSpPr>
              <p:cNvPr id="37" name="Group 163"/>
              <p:cNvGrpSpPr/>
              <p:nvPr/>
            </p:nvGrpSpPr>
            <p:grpSpPr bwMode="auto">
              <a:xfrm rot="-9970459" flipH="1" flipV="1">
                <a:off x="2677" y="1066"/>
                <a:ext cx="786" cy="191"/>
                <a:chOff x="2526" y="1060"/>
                <a:chExt cx="896" cy="236"/>
              </a:xfrm>
            </p:grpSpPr>
            <p:grpSp>
              <p:nvGrpSpPr>
                <p:cNvPr id="38" name="Group 164"/>
                <p:cNvGrpSpPr/>
                <p:nvPr/>
              </p:nvGrpSpPr>
              <p:grpSpPr bwMode="auto">
                <a:xfrm>
                  <a:off x="2526" y="1060"/>
                  <a:ext cx="742" cy="186"/>
                  <a:chOff x="1565" y="2568"/>
                  <a:chExt cx="1118" cy="279"/>
                </a:xfrm>
              </p:grpSpPr>
              <p:sp>
                <p:nvSpPr>
                  <p:cNvPr id="44" name="AutoShape 165"/>
                  <p:cNvSpPr>
                    <a:spLocks noChangeArrowheads="1"/>
                  </p:cNvSpPr>
                  <p:nvPr/>
                </p:nvSpPr>
                <p:spPr bwMode="gray">
                  <a:xfrm rot="5263130">
                    <a:off x="1859" y="2274"/>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45" name="AutoShape 166"/>
                  <p:cNvSpPr>
                    <a:spLocks noChangeArrowheads="1"/>
                  </p:cNvSpPr>
                  <p:nvPr/>
                </p:nvSpPr>
                <p:spPr bwMode="gray">
                  <a:xfrm rot="6078281">
                    <a:off x="1995" y="2274"/>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46" name="AutoShape 167"/>
                  <p:cNvSpPr>
                    <a:spLocks noChangeArrowheads="1"/>
                  </p:cNvSpPr>
                  <p:nvPr/>
                </p:nvSpPr>
                <p:spPr bwMode="gray">
                  <a:xfrm rot="6373927">
                    <a:off x="2071" y="2296"/>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47" name="AutoShape 168"/>
                  <p:cNvSpPr>
                    <a:spLocks noChangeArrowheads="1"/>
                  </p:cNvSpPr>
                  <p:nvPr/>
                </p:nvSpPr>
                <p:spPr bwMode="gray">
                  <a:xfrm rot="6906312">
                    <a:off x="2161" y="2326"/>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grpSp>
            <p:grpSp>
              <p:nvGrpSpPr>
                <p:cNvPr id="39" name="Group 169"/>
                <p:cNvGrpSpPr/>
                <p:nvPr/>
              </p:nvGrpSpPr>
              <p:grpSpPr bwMode="auto">
                <a:xfrm rot="1353540">
                  <a:off x="2680" y="1110"/>
                  <a:ext cx="742" cy="186"/>
                  <a:chOff x="1565" y="2568"/>
                  <a:chExt cx="1118" cy="279"/>
                </a:xfrm>
              </p:grpSpPr>
              <p:sp>
                <p:nvSpPr>
                  <p:cNvPr id="40" name="AutoShape 170"/>
                  <p:cNvSpPr>
                    <a:spLocks noChangeArrowheads="1"/>
                  </p:cNvSpPr>
                  <p:nvPr/>
                </p:nvSpPr>
                <p:spPr bwMode="gray">
                  <a:xfrm rot="5263130">
                    <a:off x="1859" y="2274"/>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41" name="AutoShape 171"/>
                  <p:cNvSpPr>
                    <a:spLocks noChangeArrowheads="1"/>
                  </p:cNvSpPr>
                  <p:nvPr/>
                </p:nvSpPr>
                <p:spPr bwMode="gray">
                  <a:xfrm rot="6078281">
                    <a:off x="1995" y="2274"/>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42" name="AutoShape 172"/>
                  <p:cNvSpPr>
                    <a:spLocks noChangeArrowheads="1"/>
                  </p:cNvSpPr>
                  <p:nvPr/>
                </p:nvSpPr>
                <p:spPr bwMode="gray">
                  <a:xfrm rot="6373927">
                    <a:off x="2071" y="2296"/>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sp>
                <p:nvSpPr>
                  <p:cNvPr id="43" name="AutoShape 173"/>
                  <p:cNvSpPr>
                    <a:spLocks noChangeArrowheads="1"/>
                  </p:cNvSpPr>
                  <p:nvPr/>
                </p:nvSpPr>
                <p:spPr bwMode="gray">
                  <a:xfrm rot="6906312">
                    <a:off x="2161" y="2326"/>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grpSp>
          </p:grpSp>
        </p:grpSp>
      </p:grpSp>
      <p:sp>
        <p:nvSpPr>
          <p:cNvPr id="80" name="Rectangle 184"/>
          <p:cNvSpPr>
            <a:spLocks noChangeArrowheads="1"/>
          </p:cNvSpPr>
          <p:nvPr/>
        </p:nvSpPr>
        <p:spPr bwMode="gray">
          <a:xfrm>
            <a:off x="6146658" y="2490471"/>
            <a:ext cx="902812" cy="523220"/>
          </a:xfrm>
          <a:prstGeom prst="rect">
            <a:avLst/>
          </a:prstGeom>
          <a:noFill/>
          <a:ln w="9525" algn="ctr">
            <a:noFill/>
            <a:miter lim="800000"/>
          </a:ln>
          <a:effectLst/>
        </p:spPr>
        <p:txBody>
          <a:bodyPr wrap="none">
            <a:spAutoFit/>
          </a:bodyPr>
          <a:lstStyle/>
          <a:p>
            <a:pPr algn="ctr"/>
            <a:r>
              <a:rPr lang="zh-CN" altLang="en-US" sz="2800" b="1" dirty="0" smtClean="0">
                <a:solidFill>
                  <a:srgbClr val="FFFFFF"/>
                </a:solidFill>
                <a:latin typeface="微软雅黑" pitchFamily="34" charset="-122"/>
                <a:ea typeface="微软雅黑" pitchFamily="34" charset="-122"/>
              </a:rPr>
              <a:t>资源</a:t>
            </a:r>
            <a:endParaRPr lang="en-US" altLang="zh-CN" sz="2800" b="1" dirty="0">
              <a:solidFill>
                <a:srgbClr val="FFFFFF"/>
              </a:solidFill>
              <a:latin typeface="微软雅黑" pitchFamily="34" charset="-122"/>
              <a:ea typeface="微软雅黑" pitchFamily="34" charset="-122"/>
            </a:endParaRPr>
          </a:p>
        </p:txBody>
      </p:sp>
      <p:sp>
        <p:nvSpPr>
          <p:cNvPr id="81" name="Oval 7"/>
          <p:cNvSpPr>
            <a:spLocks noChangeArrowheads="1"/>
          </p:cNvSpPr>
          <p:nvPr/>
        </p:nvSpPr>
        <p:spPr bwMode="ltGray">
          <a:xfrm>
            <a:off x="3857620" y="4497085"/>
            <a:ext cx="1319212" cy="1319213"/>
          </a:xfrm>
          <a:prstGeom prst="ellipse">
            <a:avLst/>
          </a:prstGeom>
          <a:gradFill rotWithShape="0">
            <a:gsLst>
              <a:gs pos="0">
                <a:schemeClr val="accent2">
                  <a:gamma/>
                  <a:shade val="66275"/>
                  <a:invGamma/>
                </a:schemeClr>
              </a:gs>
              <a:gs pos="50000">
                <a:schemeClr val="accent2"/>
              </a:gs>
              <a:gs pos="100000">
                <a:schemeClr val="accent2">
                  <a:gamma/>
                  <a:shade val="66275"/>
                  <a:invGamma/>
                </a:schemeClr>
              </a:gs>
            </a:gsLst>
            <a:lin ang="2700000" scaled="1"/>
          </a:gradFill>
          <a:ln w="57150">
            <a:solidFill>
              <a:srgbClr val="EAEAEA"/>
            </a:solidFill>
            <a:round/>
          </a:ln>
          <a:effectLst/>
        </p:spPr>
        <p:txBody>
          <a:bodyPr wrap="none" anchor="ctr"/>
          <a:lstStyle/>
          <a:p>
            <a:endParaRPr lang="zh-CN" altLang="en-US"/>
          </a:p>
        </p:txBody>
      </p:sp>
      <p:grpSp>
        <p:nvGrpSpPr>
          <p:cNvPr id="82" name="Group 81"/>
          <p:cNvGrpSpPr/>
          <p:nvPr/>
        </p:nvGrpSpPr>
        <p:grpSpPr bwMode="auto">
          <a:xfrm>
            <a:off x="4248145" y="4617735"/>
            <a:ext cx="1196975" cy="303213"/>
            <a:chOff x="2598" y="1026"/>
            <a:chExt cx="957" cy="242"/>
          </a:xfrm>
        </p:grpSpPr>
        <p:grpSp>
          <p:nvGrpSpPr>
            <p:cNvPr id="83" name="Group 82"/>
            <p:cNvGrpSpPr/>
            <p:nvPr/>
          </p:nvGrpSpPr>
          <p:grpSpPr bwMode="auto">
            <a:xfrm rot="-9970459" flipH="1" flipV="1">
              <a:off x="2591" y="1040"/>
              <a:ext cx="960" cy="234"/>
              <a:chOff x="2526" y="1060"/>
              <a:chExt cx="896" cy="236"/>
            </a:xfrm>
          </p:grpSpPr>
          <p:grpSp>
            <p:nvGrpSpPr>
              <p:cNvPr id="95" name="Group 83"/>
              <p:cNvGrpSpPr/>
              <p:nvPr/>
            </p:nvGrpSpPr>
            <p:grpSpPr bwMode="auto">
              <a:xfrm>
                <a:off x="2526" y="1060"/>
                <a:ext cx="742" cy="186"/>
                <a:chOff x="1565" y="2568"/>
                <a:chExt cx="1118" cy="279"/>
              </a:xfrm>
            </p:grpSpPr>
            <p:sp>
              <p:nvSpPr>
                <p:cNvPr id="101" name="AutoShape 84"/>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02" name="AutoShape 85"/>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03" name="AutoShape 86"/>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04" name="AutoShape 87"/>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nvGrpSpPr>
              <p:cNvPr id="96" name="Group 88"/>
              <p:cNvGrpSpPr/>
              <p:nvPr/>
            </p:nvGrpSpPr>
            <p:grpSpPr bwMode="auto">
              <a:xfrm rot="1353540">
                <a:off x="2680" y="1110"/>
                <a:ext cx="742" cy="186"/>
                <a:chOff x="1565" y="2568"/>
                <a:chExt cx="1118" cy="279"/>
              </a:xfrm>
            </p:grpSpPr>
            <p:sp>
              <p:nvSpPr>
                <p:cNvPr id="97" name="AutoShape 89"/>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98" name="AutoShape 90"/>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99" name="AutoShape 91"/>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00" name="AutoShape 92"/>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grpSp>
          <p:nvGrpSpPr>
            <p:cNvPr id="84" name="Group 93"/>
            <p:cNvGrpSpPr/>
            <p:nvPr/>
          </p:nvGrpSpPr>
          <p:grpSpPr bwMode="auto">
            <a:xfrm rot="-9970459" flipH="1" flipV="1">
              <a:off x="2677" y="1066"/>
              <a:ext cx="786" cy="191"/>
              <a:chOff x="2526" y="1060"/>
              <a:chExt cx="896" cy="236"/>
            </a:xfrm>
          </p:grpSpPr>
          <p:grpSp>
            <p:nvGrpSpPr>
              <p:cNvPr id="85" name="Group 94"/>
              <p:cNvGrpSpPr/>
              <p:nvPr/>
            </p:nvGrpSpPr>
            <p:grpSpPr bwMode="auto">
              <a:xfrm>
                <a:off x="2526" y="1060"/>
                <a:ext cx="742" cy="186"/>
                <a:chOff x="1565" y="2568"/>
                <a:chExt cx="1118" cy="279"/>
              </a:xfrm>
            </p:grpSpPr>
            <p:sp>
              <p:nvSpPr>
                <p:cNvPr id="91" name="AutoShape 95"/>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92" name="AutoShape 96"/>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93" name="AutoShape 97"/>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94" name="AutoShape 98"/>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nvGrpSpPr>
              <p:cNvPr id="86" name="Group 99"/>
              <p:cNvGrpSpPr/>
              <p:nvPr/>
            </p:nvGrpSpPr>
            <p:grpSpPr bwMode="auto">
              <a:xfrm rot="1353540">
                <a:off x="2680" y="1110"/>
                <a:ext cx="742" cy="186"/>
                <a:chOff x="1565" y="2568"/>
                <a:chExt cx="1118" cy="279"/>
              </a:xfrm>
            </p:grpSpPr>
            <p:sp>
              <p:nvSpPr>
                <p:cNvPr id="87" name="AutoShape 100"/>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88" name="AutoShape 101"/>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89" name="AutoShape 102"/>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90" name="AutoShape 103"/>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grpSp>
      <p:sp>
        <p:nvSpPr>
          <p:cNvPr id="105" name="Rectangle 183"/>
          <p:cNvSpPr>
            <a:spLocks noChangeArrowheads="1"/>
          </p:cNvSpPr>
          <p:nvPr/>
        </p:nvSpPr>
        <p:spPr bwMode="gray">
          <a:xfrm>
            <a:off x="4086874" y="4879663"/>
            <a:ext cx="902812" cy="523220"/>
          </a:xfrm>
          <a:prstGeom prst="rect">
            <a:avLst/>
          </a:prstGeom>
          <a:noFill/>
          <a:ln w="9525" algn="ctr">
            <a:noFill/>
            <a:miter lim="800000"/>
          </a:ln>
          <a:effectLst/>
        </p:spPr>
        <p:txBody>
          <a:bodyPr wrap="none">
            <a:spAutoFit/>
          </a:bodyPr>
          <a:lstStyle/>
          <a:p>
            <a:pPr algn="ctr"/>
            <a:r>
              <a:rPr lang="zh-CN" altLang="en-US" sz="2800" b="1" dirty="0" smtClean="0">
                <a:solidFill>
                  <a:srgbClr val="FFFFFF"/>
                </a:solidFill>
                <a:latin typeface="微软雅黑" pitchFamily="34" charset="-122"/>
                <a:ea typeface="微软雅黑" pitchFamily="34" charset="-122"/>
              </a:rPr>
              <a:t>团队</a:t>
            </a:r>
            <a:endParaRPr lang="en-US" altLang="zh-CN" sz="2800" b="1" dirty="0">
              <a:solidFill>
                <a:srgbClr val="FFFFFF"/>
              </a:solidFill>
              <a:latin typeface="微软雅黑" pitchFamily="34" charset="-122"/>
              <a:ea typeface="微软雅黑" pitchFamily="34" charset="-122"/>
            </a:endParaRPr>
          </a:p>
        </p:txBody>
      </p:sp>
      <p:sp>
        <p:nvSpPr>
          <p:cNvPr id="106" name="Oval 8"/>
          <p:cNvSpPr>
            <a:spLocks noChangeArrowheads="1"/>
          </p:cNvSpPr>
          <p:nvPr/>
        </p:nvSpPr>
        <p:spPr bwMode="gray">
          <a:xfrm>
            <a:off x="1730918" y="2033277"/>
            <a:ext cx="1320800" cy="1320800"/>
          </a:xfrm>
          <a:prstGeom prst="ellipse">
            <a:avLst/>
          </a:prstGeom>
          <a:gradFill rotWithShape="0">
            <a:gsLst>
              <a:gs pos="0">
                <a:schemeClr val="folHlink">
                  <a:gamma/>
                  <a:shade val="36078"/>
                  <a:invGamma/>
                </a:schemeClr>
              </a:gs>
              <a:gs pos="50000">
                <a:schemeClr val="folHlink"/>
              </a:gs>
              <a:gs pos="100000">
                <a:schemeClr val="folHlink">
                  <a:gamma/>
                  <a:shade val="36078"/>
                  <a:invGamma/>
                </a:schemeClr>
              </a:gs>
            </a:gsLst>
            <a:lin ang="2700000" scaled="1"/>
          </a:gradFill>
          <a:ln w="57150">
            <a:solidFill>
              <a:srgbClr val="EAEAEA"/>
            </a:solidFill>
            <a:round/>
          </a:ln>
          <a:effectLst/>
        </p:spPr>
        <p:txBody>
          <a:bodyPr wrap="none" anchor="ctr"/>
          <a:lstStyle/>
          <a:p>
            <a:endParaRPr lang="zh-CN" altLang="en-US"/>
          </a:p>
        </p:txBody>
      </p:sp>
      <p:grpSp>
        <p:nvGrpSpPr>
          <p:cNvPr id="107" name="Group 104"/>
          <p:cNvGrpSpPr/>
          <p:nvPr/>
        </p:nvGrpSpPr>
        <p:grpSpPr bwMode="auto">
          <a:xfrm rot="344040">
            <a:off x="2146843" y="2176152"/>
            <a:ext cx="1198562" cy="303213"/>
            <a:chOff x="2598" y="1026"/>
            <a:chExt cx="957" cy="242"/>
          </a:xfrm>
        </p:grpSpPr>
        <p:grpSp>
          <p:nvGrpSpPr>
            <p:cNvPr id="108" name="Group 105"/>
            <p:cNvGrpSpPr/>
            <p:nvPr/>
          </p:nvGrpSpPr>
          <p:grpSpPr bwMode="auto">
            <a:xfrm rot="-9970459" flipH="1" flipV="1">
              <a:off x="2591" y="1040"/>
              <a:ext cx="960" cy="234"/>
              <a:chOff x="2526" y="1060"/>
              <a:chExt cx="896" cy="236"/>
            </a:xfrm>
          </p:grpSpPr>
          <p:grpSp>
            <p:nvGrpSpPr>
              <p:cNvPr id="120" name="Group 106"/>
              <p:cNvGrpSpPr/>
              <p:nvPr/>
            </p:nvGrpSpPr>
            <p:grpSpPr bwMode="auto">
              <a:xfrm>
                <a:off x="2526" y="1060"/>
                <a:ext cx="742" cy="186"/>
                <a:chOff x="1565" y="2568"/>
                <a:chExt cx="1118" cy="279"/>
              </a:xfrm>
            </p:grpSpPr>
            <p:sp>
              <p:nvSpPr>
                <p:cNvPr id="126" name="AutoShape 107"/>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27" name="AutoShape 108"/>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28" name="AutoShape 109"/>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29" name="AutoShape 110"/>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nvGrpSpPr>
              <p:cNvPr id="121" name="Group 111"/>
              <p:cNvGrpSpPr/>
              <p:nvPr/>
            </p:nvGrpSpPr>
            <p:grpSpPr bwMode="auto">
              <a:xfrm rot="1353540">
                <a:off x="2680" y="1110"/>
                <a:ext cx="742" cy="186"/>
                <a:chOff x="1565" y="2568"/>
                <a:chExt cx="1118" cy="279"/>
              </a:xfrm>
            </p:grpSpPr>
            <p:sp>
              <p:nvSpPr>
                <p:cNvPr id="122" name="AutoShape 112"/>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23" name="AutoShape 113"/>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24" name="AutoShape 114"/>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25" name="AutoShape 115"/>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grpSp>
          <p:nvGrpSpPr>
            <p:cNvPr id="109" name="Group 116"/>
            <p:cNvGrpSpPr/>
            <p:nvPr/>
          </p:nvGrpSpPr>
          <p:grpSpPr bwMode="auto">
            <a:xfrm rot="-9970459" flipH="1" flipV="1">
              <a:off x="2677" y="1066"/>
              <a:ext cx="786" cy="191"/>
              <a:chOff x="2526" y="1060"/>
              <a:chExt cx="896" cy="236"/>
            </a:xfrm>
          </p:grpSpPr>
          <p:grpSp>
            <p:nvGrpSpPr>
              <p:cNvPr id="110" name="Group 117"/>
              <p:cNvGrpSpPr/>
              <p:nvPr/>
            </p:nvGrpSpPr>
            <p:grpSpPr bwMode="auto">
              <a:xfrm>
                <a:off x="2526" y="1060"/>
                <a:ext cx="742" cy="186"/>
                <a:chOff x="1565" y="2568"/>
                <a:chExt cx="1118" cy="279"/>
              </a:xfrm>
            </p:grpSpPr>
            <p:sp>
              <p:nvSpPr>
                <p:cNvPr id="116" name="AutoShape 118"/>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17" name="AutoShape 119"/>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18" name="AutoShape 120"/>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19" name="AutoShape 121"/>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grpSp>
          <p:grpSp>
            <p:nvGrpSpPr>
              <p:cNvPr id="111" name="Group 122"/>
              <p:cNvGrpSpPr/>
              <p:nvPr/>
            </p:nvGrpSpPr>
            <p:grpSpPr bwMode="auto">
              <a:xfrm rot="1353540">
                <a:off x="2680" y="1110"/>
                <a:ext cx="742" cy="186"/>
                <a:chOff x="1565" y="2568"/>
                <a:chExt cx="1118" cy="279"/>
              </a:xfrm>
            </p:grpSpPr>
            <p:sp>
              <p:nvSpPr>
                <p:cNvPr id="112" name="AutoShape 123"/>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13" name="AutoShape 124"/>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14" name="AutoShape 125"/>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ln>
                <a:effectLst/>
              </p:spPr>
              <p:txBody>
                <a:bodyPr wrap="none" anchor="ctr"/>
                <a:lstStyle/>
                <a:p>
                  <a:endParaRPr lang="zh-CN" altLang="en-US"/>
                </a:p>
              </p:txBody>
            </p:sp>
            <p:sp>
              <p:nvSpPr>
                <p:cNvPr id="115" name="AutoShape 126"/>
                <p:cNvSpPr>
                  <a:spLocks noChangeArrowheads="1"/>
                </p:cNvSpPr>
                <p:nvPr/>
              </p:nvSpPr>
              <p:spPr bwMode="gray">
                <a:xfrm rot="6906312">
                  <a:off x="2161" y="2326"/>
                  <a:ext cx="227" cy="816"/>
                </a:xfrm>
                <a:prstGeom prst="moon">
                  <a:avLst>
                    <a:gd name="adj" fmla="val 49773"/>
                  </a:avLst>
                </a:prstGeom>
                <a:solidFill>
                  <a:srgbClr val="FFFFFF">
                    <a:alpha val="2000"/>
                  </a:srgbClr>
                </a:solidFill>
                <a:ln w="9525">
                  <a:noFill/>
                  <a:miter lim="800000"/>
                </a:ln>
                <a:effectLst/>
              </p:spPr>
              <p:txBody>
                <a:bodyPr wrap="none" anchor="ctr"/>
                <a:lstStyle/>
                <a:p>
                  <a:endParaRPr lang="zh-CN" altLang="en-US"/>
                </a:p>
              </p:txBody>
            </p:sp>
          </p:grpSp>
        </p:grpSp>
      </p:grpSp>
      <p:sp>
        <p:nvSpPr>
          <p:cNvPr id="130" name="Rectangle 185"/>
          <p:cNvSpPr>
            <a:spLocks noChangeArrowheads="1"/>
          </p:cNvSpPr>
          <p:nvPr/>
        </p:nvSpPr>
        <p:spPr bwMode="gray">
          <a:xfrm>
            <a:off x="1961782" y="2437164"/>
            <a:ext cx="902812" cy="523220"/>
          </a:xfrm>
          <a:prstGeom prst="rect">
            <a:avLst/>
          </a:prstGeom>
          <a:noFill/>
          <a:ln w="9525" algn="ctr">
            <a:noFill/>
            <a:miter lim="800000"/>
          </a:ln>
          <a:effectLst/>
        </p:spPr>
        <p:txBody>
          <a:bodyPr wrap="none">
            <a:spAutoFit/>
          </a:bodyPr>
          <a:lstStyle/>
          <a:p>
            <a:pPr algn="ctr"/>
            <a:r>
              <a:rPr lang="zh-CN" altLang="en-US" sz="2800" b="1" dirty="0">
                <a:solidFill>
                  <a:srgbClr val="FFFFFF"/>
                </a:solidFill>
                <a:latin typeface="微软雅黑" pitchFamily="34" charset="-122"/>
                <a:ea typeface="微软雅黑" pitchFamily="34" charset="-122"/>
              </a:rPr>
              <a:t>项目</a:t>
            </a:r>
            <a:endParaRPr lang="en-US" altLang="zh-CN" sz="2800" b="1" dirty="0">
              <a:solidFill>
                <a:srgbClr val="FFFFFF"/>
              </a:solidFill>
              <a:latin typeface="微软雅黑" pitchFamily="34" charset="-122"/>
              <a:ea typeface="微软雅黑" pitchFamily="34" charset="-122"/>
            </a:endParaRPr>
          </a:p>
        </p:txBody>
      </p:sp>
      <p:sp>
        <p:nvSpPr>
          <p:cNvPr id="138" name="矩形 2"/>
          <p:cNvSpPr>
            <a:spLocks noChangeArrowheads="1"/>
          </p:cNvSpPr>
          <p:nvPr/>
        </p:nvSpPr>
        <p:spPr bwMode="auto">
          <a:xfrm>
            <a:off x="71370" y="1210723"/>
            <a:ext cx="907263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宋体" pitchFamily="2" charset="-122"/>
              </a:defRPr>
            </a:lvl1pPr>
            <a:lvl2pPr marL="742950" indent="-285750">
              <a:defRPr kumimoji="1">
                <a:solidFill>
                  <a:schemeClr val="tx1"/>
                </a:solidFill>
                <a:latin typeface="Arial" pitchFamily="34" charset="0"/>
                <a:ea typeface="宋体" pitchFamily="2" charset="-122"/>
              </a:defRPr>
            </a:lvl2pPr>
            <a:lvl3pPr marL="1143000" indent="-228600">
              <a:defRPr kumimoji="1">
                <a:solidFill>
                  <a:schemeClr val="tx1"/>
                </a:solidFill>
                <a:latin typeface="Arial" pitchFamily="34" charset="0"/>
                <a:ea typeface="宋体" pitchFamily="2" charset="-122"/>
              </a:defRPr>
            </a:lvl3pPr>
            <a:lvl4pPr marL="1600200" indent="-228600">
              <a:defRPr kumimoji="1">
                <a:solidFill>
                  <a:schemeClr val="tx1"/>
                </a:solidFill>
                <a:latin typeface="Arial" pitchFamily="34" charset="0"/>
                <a:ea typeface="宋体" pitchFamily="2" charset="-122"/>
              </a:defRPr>
            </a:lvl4pPr>
            <a:lvl5pPr marL="2057400" indent="-228600">
              <a:defRPr kumimoji="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a:solidFill>
                  <a:schemeClr val="tx1"/>
                </a:solidFill>
                <a:latin typeface="Arial" pitchFamily="34" charset="0"/>
                <a:ea typeface="宋体" pitchFamily="2" charset="-122"/>
              </a:defRPr>
            </a:lvl9pPr>
          </a:lstStyle>
          <a:p>
            <a:pPr algn="ctr" eaLnBrk="1" hangingPunct="1"/>
            <a:r>
              <a:rPr lang="zh-CN" altLang="en-US" sz="4000" b="1" dirty="0" smtClean="0">
                <a:latin typeface="微软雅黑" pitchFamily="34" charset="-122"/>
                <a:ea typeface="微软雅黑" pitchFamily="34" charset="-122"/>
                <a:sym typeface="微软雅黑" pitchFamily="34" charset="-122"/>
              </a:rPr>
              <a:t> 匹配与核心优势</a:t>
            </a:r>
            <a:r>
              <a:rPr lang="en-US" altLang="zh-CN" sz="2400" dirty="0" smtClean="0">
                <a:latin typeface="微软雅黑" pitchFamily="34" charset="-122"/>
                <a:ea typeface="微软雅黑" pitchFamily="34" charset="-122"/>
                <a:sym typeface="微软雅黑" pitchFamily="34" charset="-122"/>
              </a:rPr>
              <a:t>                       </a:t>
            </a:r>
            <a:r>
              <a:rPr lang="en-US" altLang="zh-CN" sz="2800" dirty="0" smtClean="0">
                <a:latin typeface="微软雅黑" pitchFamily="34" charset="-122"/>
                <a:ea typeface="微软雅黑" pitchFamily="34" charset="-122"/>
                <a:sym typeface="微软雅黑" pitchFamily="34" charset="-122"/>
              </a:rPr>
              <a:t>            </a:t>
            </a:r>
            <a:endParaRPr lang="en-US" altLang="zh-CN" sz="2800" dirty="0">
              <a:latin typeface="微软雅黑" pitchFamily="34" charset="-122"/>
              <a:ea typeface="微软雅黑" pitchFamily="34" charset="-122"/>
              <a:sym typeface="微软雅黑" pitchFamily="34" charset="-122"/>
            </a:endParaRPr>
          </a:p>
          <a:p>
            <a:pPr eaLnBrk="1" hangingPunct="1">
              <a:lnSpc>
                <a:spcPct val="150000"/>
              </a:lnSpc>
            </a:pPr>
            <a:r>
              <a:rPr lang="en-US" altLang="zh-CN" sz="2800" dirty="0">
                <a:latin typeface="微软雅黑" pitchFamily="34" charset="-122"/>
                <a:ea typeface="微软雅黑" pitchFamily="34" charset="-122"/>
                <a:sym typeface="微软雅黑" pitchFamily="34" charset="-122"/>
              </a:rPr>
              <a:t>                                                  </a:t>
            </a:r>
            <a:endParaRPr lang="zh-CN" altLang="en-US" sz="2800" dirty="0">
              <a:latin typeface="微软雅黑" pitchFamily="34" charset="-122"/>
              <a:ea typeface="微软雅黑" pitchFamily="34" charset="-122"/>
              <a:sym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1000" fill="hold"/>
                                        <p:tgtEl>
                                          <p:spTgt spid="106"/>
                                        </p:tgtEl>
                                        <p:attrNameLst>
                                          <p:attrName>r</p:attrName>
                                        </p:attrNameLst>
                                      </p:cBhvr>
                                    </p:animRot>
                                  </p:childTnLst>
                                </p:cTn>
                              </p:par>
                              <p:par>
                                <p:cTn id="7" presetID="8" presetClass="emph" presetSubtype="0" fill="hold" grpId="0" nodeType="withEffect">
                                  <p:stCondLst>
                                    <p:cond delay="0"/>
                                  </p:stCondLst>
                                  <p:childTnLst>
                                    <p:animRot by="21600000">
                                      <p:cBhvr>
                                        <p:cTn id="8" dur="1000" fill="hold"/>
                                        <p:tgtEl>
                                          <p:spTgt spid="130"/>
                                        </p:tgtEl>
                                        <p:attrNameLst>
                                          <p:attrName>r</p:attrName>
                                        </p:attrNameLst>
                                      </p:cBhvr>
                                    </p:animRot>
                                  </p:childTnLst>
                                </p:cTn>
                              </p:par>
                            </p:childTnLst>
                          </p:cTn>
                        </p:par>
                        <p:par>
                          <p:cTn id="9" fill="hold">
                            <p:stCondLst>
                              <p:cond delay="1000"/>
                            </p:stCondLst>
                            <p:childTnLst>
                              <p:par>
                                <p:cTn id="10" presetID="8" presetClass="emph" presetSubtype="0" fill="hold" grpId="0" nodeType="afterEffect">
                                  <p:stCondLst>
                                    <p:cond delay="0"/>
                                  </p:stCondLst>
                                  <p:childTnLst>
                                    <p:animRot by="21600000">
                                      <p:cBhvr>
                                        <p:cTn id="11" dur="1000" fill="hold"/>
                                        <p:tgtEl>
                                          <p:spTgt spid="80"/>
                                        </p:tgtEl>
                                        <p:attrNameLst>
                                          <p:attrName>r</p:attrName>
                                        </p:attrNameLst>
                                      </p:cBhvr>
                                    </p:animRot>
                                  </p:childTnLst>
                                </p:cTn>
                              </p:par>
                              <p:par>
                                <p:cTn id="12" presetID="8" presetClass="emph" presetSubtype="0" fill="hold" grpId="0" nodeType="withEffect">
                                  <p:stCondLst>
                                    <p:cond delay="0"/>
                                  </p:stCondLst>
                                  <p:childTnLst>
                                    <p:animRot by="21600000">
                                      <p:cBhvr>
                                        <p:cTn id="13" dur="1000" fill="hold"/>
                                        <p:tgtEl>
                                          <p:spTgt spid="8"/>
                                        </p:tgtEl>
                                        <p:attrNameLst>
                                          <p:attrName>r</p:attrName>
                                        </p:attrNameLst>
                                      </p:cBhvr>
                                    </p:animRot>
                                  </p:childTnLst>
                                </p:cTn>
                              </p:par>
                            </p:childTnLst>
                          </p:cTn>
                        </p:par>
                        <p:par>
                          <p:cTn id="14" fill="hold">
                            <p:stCondLst>
                              <p:cond delay="2000"/>
                            </p:stCondLst>
                            <p:childTnLst>
                              <p:par>
                                <p:cTn id="15" presetID="8" presetClass="emph" presetSubtype="0" fill="hold" grpId="0" nodeType="afterEffect">
                                  <p:stCondLst>
                                    <p:cond delay="0"/>
                                  </p:stCondLst>
                                  <p:childTnLst>
                                    <p:animRot by="21600000">
                                      <p:cBhvr>
                                        <p:cTn id="16" dur="1000" fill="hold"/>
                                        <p:tgtEl>
                                          <p:spTgt spid="105"/>
                                        </p:tgtEl>
                                        <p:attrNameLst>
                                          <p:attrName>r</p:attrName>
                                        </p:attrNameLst>
                                      </p:cBhvr>
                                    </p:animRot>
                                  </p:childTnLst>
                                </p:cTn>
                              </p:par>
                              <p:par>
                                <p:cTn id="17" presetID="8" presetClass="emph" presetSubtype="0" fill="hold" grpId="0" nodeType="withEffect">
                                  <p:stCondLst>
                                    <p:cond delay="0"/>
                                  </p:stCondLst>
                                  <p:childTnLst>
                                    <p:animRot by="21600000">
                                      <p:cBhvr>
                                        <p:cTn id="18" dur="1000" fill="hold"/>
                                        <p:tgtEl>
                                          <p:spTgt spid="81"/>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8"/>
                                        </p:tgtEl>
                                        <p:attrNameLst>
                                          <p:attrName>style.visibility</p:attrName>
                                        </p:attrNameLst>
                                      </p:cBhvr>
                                      <p:to>
                                        <p:strVal val="visible"/>
                                      </p:to>
                                    </p:set>
                                    <p:anim calcmode="lin" valueType="num">
                                      <p:cBhvr additive="base">
                                        <p:cTn id="23" dur="500" fill="hold"/>
                                        <p:tgtEl>
                                          <p:spTgt spid="138"/>
                                        </p:tgtEl>
                                        <p:attrNameLst>
                                          <p:attrName>ppt_x</p:attrName>
                                        </p:attrNameLst>
                                      </p:cBhvr>
                                      <p:tavLst>
                                        <p:tav tm="0">
                                          <p:val>
                                            <p:strVal val="#ppt_x"/>
                                          </p:val>
                                        </p:tav>
                                        <p:tav tm="100000">
                                          <p:val>
                                            <p:strVal val="#ppt_x"/>
                                          </p:val>
                                        </p:tav>
                                      </p:tavLst>
                                    </p:anim>
                                    <p:anim calcmode="lin" valueType="num">
                                      <p:cBhvr additive="base">
                                        <p:cTn id="24" dur="500" fill="hold"/>
                                        <p:tgtEl>
                                          <p:spTgt spid="1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0" grpId="0"/>
      <p:bldP spid="81" grpId="0" animBg="1"/>
      <p:bldP spid="105" grpId="0"/>
      <p:bldP spid="106" grpId="0" animBg="1"/>
      <p:bldP spid="130" grpId="0"/>
      <p:bldP spid="1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4056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2-2 </a:t>
            </a:r>
            <a:r>
              <a:rPr lang="zh-CN" altLang="en-US" sz="2400" b="1" dirty="0" smtClean="0">
                <a:solidFill>
                  <a:schemeClr val="tx1"/>
                </a:solidFill>
                <a:latin typeface="微软雅黑" pitchFamily="34" charset="-122"/>
                <a:ea typeface="微软雅黑" pitchFamily="34" charset="-122"/>
              </a:rPr>
              <a:t>创业定性指导：项目商业模式逻辑</a:t>
            </a:r>
            <a:endParaRPr lang="en-US" altLang="zh-CN" sz="2400" b="1" dirty="0">
              <a:solidFill>
                <a:schemeClr val="tx1"/>
              </a:solidFill>
              <a:latin typeface="微软雅黑" pitchFamily="34" charset="-122"/>
              <a:ea typeface="微软雅黑" pitchFamily="34" charset="-122"/>
            </a:endParaRPr>
          </a:p>
        </p:txBody>
      </p:sp>
      <p:pic>
        <p:nvPicPr>
          <p:cNvPr id="131" name="图片 18" descr="C:\Users\xujunxiang\Pictures\中创教育创业彩排画布.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871538"/>
            <a:ext cx="9144000" cy="598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3319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2-3 </a:t>
            </a: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创业项目竞争力评估维度</a:t>
            </a:r>
            <a:endParaRPr lang="en-US" altLang="zh-CN" sz="2400" b="1" dirty="0">
              <a:solidFill>
                <a:schemeClr val="tx1"/>
              </a:solidFill>
              <a:latin typeface="微软雅黑" pitchFamily="34" charset="-122"/>
              <a:ea typeface="微软雅黑" pitchFamily="34" charset="-122"/>
            </a:endParaRPr>
          </a:p>
        </p:txBody>
      </p:sp>
      <p:sp>
        <p:nvSpPr>
          <p:cNvPr id="2" name="矩形 1"/>
          <p:cNvSpPr/>
          <p:nvPr/>
        </p:nvSpPr>
        <p:spPr>
          <a:xfrm>
            <a:off x="1547789" y="1761700"/>
            <a:ext cx="5256365" cy="3108543"/>
          </a:xfrm>
          <a:prstGeom prst="rect">
            <a:avLst/>
          </a:prstGeom>
        </p:spPr>
        <p:txBody>
          <a:bodyPr wrap="square">
            <a:spAutoFit/>
          </a:bodyPr>
          <a:lstStyle/>
          <a:p>
            <a:r>
              <a:rPr lang="zh-CN" altLang="en-US" sz="2800" b="1" dirty="0" smtClean="0">
                <a:latin typeface="+mj-ea"/>
                <a:ea typeface="+mj-ea"/>
              </a:rPr>
              <a:t>一、行</a:t>
            </a:r>
            <a:r>
              <a:rPr lang="zh-CN" altLang="en-US" sz="2800" b="1" dirty="0">
                <a:latin typeface="+mj-ea"/>
                <a:ea typeface="+mj-ea"/>
              </a:rPr>
              <a:t>业与市</a:t>
            </a:r>
            <a:r>
              <a:rPr lang="zh-CN" altLang="en-US" sz="2800" b="1" dirty="0" smtClean="0">
                <a:latin typeface="+mj-ea"/>
                <a:ea typeface="+mj-ea"/>
              </a:rPr>
              <a:t>场</a:t>
            </a:r>
            <a:endParaRPr lang="zh-CN" altLang="en-US" sz="2800" b="1" dirty="0">
              <a:latin typeface="+mj-ea"/>
              <a:ea typeface="+mj-ea"/>
            </a:endParaRPr>
          </a:p>
          <a:p>
            <a:r>
              <a:rPr lang="zh-CN" altLang="en-US" sz="2800" b="1" dirty="0" smtClean="0">
                <a:latin typeface="+mj-ea"/>
                <a:ea typeface="+mj-ea"/>
              </a:rPr>
              <a:t>二、经</a:t>
            </a:r>
            <a:r>
              <a:rPr lang="zh-CN" altLang="en-US" sz="2800" b="1" dirty="0">
                <a:latin typeface="+mj-ea"/>
                <a:ea typeface="+mj-ea"/>
              </a:rPr>
              <a:t>济价值</a:t>
            </a:r>
            <a:endParaRPr lang="zh-CN" altLang="en-US" sz="2800" b="1" dirty="0">
              <a:latin typeface="+mj-ea"/>
              <a:ea typeface="+mj-ea"/>
            </a:endParaRPr>
          </a:p>
          <a:p>
            <a:r>
              <a:rPr lang="zh-CN" altLang="en-US" sz="2800" b="1" dirty="0" smtClean="0">
                <a:latin typeface="+mj-ea"/>
                <a:ea typeface="+mj-ea"/>
              </a:rPr>
              <a:t>三、竞</a:t>
            </a:r>
            <a:r>
              <a:rPr lang="zh-CN" altLang="en-US" sz="2800" b="1" dirty="0">
                <a:latin typeface="+mj-ea"/>
                <a:ea typeface="+mj-ea"/>
              </a:rPr>
              <a:t>争优势</a:t>
            </a:r>
            <a:endParaRPr lang="zh-CN" altLang="en-US" sz="2800" b="1" dirty="0">
              <a:latin typeface="+mj-ea"/>
              <a:ea typeface="+mj-ea"/>
            </a:endParaRPr>
          </a:p>
          <a:p>
            <a:r>
              <a:rPr lang="zh-CN" altLang="en-US" sz="2800" b="1" dirty="0">
                <a:latin typeface="+mj-ea"/>
                <a:ea typeface="+mj-ea"/>
              </a:rPr>
              <a:t>四</a:t>
            </a:r>
            <a:r>
              <a:rPr lang="zh-CN" altLang="en-US" sz="2800" b="1" dirty="0" smtClean="0">
                <a:latin typeface="+mj-ea"/>
                <a:ea typeface="+mj-ea"/>
              </a:rPr>
              <a:t>、管</a:t>
            </a:r>
            <a:r>
              <a:rPr lang="zh-CN" altLang="en-US" sz="2800" b="1" dirty="0">
                <a:latin typeface="+mj-ea"/>
                <a:ea typeface="+mj-ea"/>
              </a:rPr>
              <a:t>理团队</a:t>
            </a:r>
            <a:endParaRPr lang="zh-CN" altLang="en-US" sz="2800" b="1" dirty="0">
              <a:latin typeface="+mj-ea"/>
              <a:ea typeface="+mj-ea"/>
            </a:endParaRPr>
          </a:p>
          <a:p>
            <a:r>
              <a:rPr lang="zh-CN" altLang="en-US" sz="2800" b="1" dirty="0">
                <a:latin typeface="+mj-ea"/>
                <a:ea typeface="+mj-ea"/>
              </a:rPr>
              <a:t>五</a:t>
            </a:r>
            <a:r>
              <a:rPr lang="zh-CN" altLang="en-US" sz="2800" b="1" dirty="0" smtClean="0">
                <a:latin typeface="+mj-ea"/>
                <a:ea typeface="+mj-ea"/>
              </a:rPr>
              <a:t>、致</a:t>
            </a:r>
            <a:r>
              <a:rPr lang="zh-CN" altLang="en-US" sz="2800" b="1" dirty="0">
                <a:latin typeface="+mj-ea"/>
                <a:ea typeface="+mj-ea"/>
              </a:rPr>
              <a:t>命缺陷</a:t>
            </a:r>
            <a:endParaRPr lang="zh-CN" altLang="en-US" sz="2800" b="1" dirty="0">
              <a:latin typeface="+mj-ea"/>
              <a:ea typeface="+mj-ea"/>
            </a:endParaRPr>
          </a:p>
          <a:p>
            <a:r>
              <a:rPr lang="zh-CN" altLang="en-US" sz="2800" b="1" dirty="0">
                <a:latin typeface="+mj-ea"/>
                <a:ea typeface="+mj-ea"/>
              </a:rPr>
              <a:t>六</a:t>
            </a:r>
            <a:r>
              <a:rPr lang="zh-CN" altLang="en-US" sz="2800" b="1" dirty="0" smtClean="0">
                <a:latin typeface="+mj-ea"/>
                <a:ea typeface="+mj-ea"/>
              </a:rPr>
              <a:t>、创始人特质</a:t>
            </a:r>
            <a:endParaRPr lang="zh-CN" altLang="en-US" sz="2800" b="1" dirty="0">
              <a:latin typeface="+mj-ea"/>
              <a:ea typeface="+mj-ea"/>
            </a:endParaRPr>
          </a:p>
          <a:p>
            <a:r>
              <a:rPr lang="zh-CN" altLang="en-US" sz="2800" b="1" dirty="0">
                <a:latin typeface="+mj-ea"/>
                <a:ea typeface="+mj-ea"/>
              </a:rPr>
              <a:t>七</a:t>
            </a:r>
            <a:r>
              <a:rPr lang="zh-CN" altLang="en-US" sz="2800" b="1" dirty="0" smtClean="0">
                <a:latin typeface="+mj-ea"/>
                <a:ea typeface="+mj-ea"/>
              </a:rPr>
              <a:t>、理</a:t>
            </a:r>
            <a:r>
              <a:rPr lang="zh-CN" altLang="en-US" sz="2800" b="1" dirty="0">
                <a:latin typeface="+mj-ea"/>
                <a:ea typeface="+mj-ea"/>
              </a:rPr>
              <a:t>想与现实的战略性差</a:t>
            </a:r>
            <a:r>
              <a:rPr lang="zh-CN" altLang="en-US" sz="2800" b="1" dirty="0" smtClean="0">
                <a:latin typeface="+mj-ea"/>
                <a:ea typeface="+mj-ea"/>
              </a:rPr>
              <a:t>异</a:t>
            </a:r>
            <a:endParaRPr lang="zh-CN" altLang="en-US" sz="2800" b="1" dirty="0" smtClean="0">
              <a:latin typeface="+mj-ea"/>
              <a:ea typeface="+mj-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655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2-3 </a:t>
            </a: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创业项目竞争力评估标准</a:t>
            </a:r>
            <a:r>
              <a:rPr lang="en-US" altLang="zh-CN" sz="2400" b="1" dirty="0" smtClean="0">
                <a:solidFill>
                  <a:schemeClr val="tx1"/>
                </a:solidFill>
                <a:latin typeface="微软雅黑" pitchFamily="34" charset="-122"/>
                <a:ea typeface="微软雅黑" pitchFamily="34" charset="-122"/>
              </a:rPr>
              <a:t>-1</a:t>
            </a:r>
            <a:endParaRPr lang="en-US" altLang="zh-CN" sz="2400" b="1" dirty="0">
              <a:solidFill>
                <a:schemeClr val="tx1"/>
              </a:solidFill>
              <a:latin typeface="微软雅黑" pitchFamily="34" charset="-122"/>
              <a:ea typeface="微软雅黑" pitchFamily="34" charset="-122"/>
            </a:endParaRPr>
          </a:p>
        </p:txBody>
      </p:sp>
      <p:sp>
        <p:nvSpPr>
          <p:cNvPr id="2" name="矩形 1"/>
          <p:cNvSpPr/>
          <p:nvPr/>
        </p:nvSpPr>
        <p:spPr>
          <a:xfrm>
            <a:off x="539721" y="1761700"/>
            <a:ext cx="7992554" cy="3970318"/>
          </a:xfrm>
          <a:prstGeom prst="rect">
            <a:avLst/>
          </a:prstGeom>
        </p:spPr>
        <p:txBody>
          <a:bodyPr wrap="square">
            <a:spAutoFit/>
          </a:bodyPr>
          <a:lstStyle/>
          <a:p>
            <a:r>
              <a:rPr lang="zh-CN" altLang="en-US" sz="2800" b="1" dirty="0" smtClean="0">
                <a:latin typeface="+mj-ea"/>
                <a:ea typeface="+mj-ea"/>
              </a:rPr>
              <a:t>一、行</a:t>
            </a:r>
            <a:r>
              <a:rPr lang="zh-CN" altLang="en-US" sz="2800" b="1" dirty="0">
                <a:latin typeface="+mj-ea"/>
                <a:ea typeface="+mj-ea"/>
              </a:rPr>
              <a:t>业与市</a:t>
            </a:r>
            <a:r>
              <a:rPr lang="zh-CN" altLang="en-US" sz="2800" b="1" dirty="0" smtClean="0">
                <a:latin typeface="+mj-ea"/>
                <a:ea typeface="+mj-ea"/>
              </a:rPr>
              <a:t>场</a:t>
            </a:r>
            <a:endParaRPr lang="en-US" altLang="zh-CN" sz="2800" b="1" dirty="0" smtClean="0">
              <a:latin typeface="+mj-ea"/>
              <a:ea typeface="+mj-ea"/>
            </a:endParaRPr>
          </a:p>
          <a:p>
            <a:endParaRPr lang="zh-CN" altLang="en-US" sz="2800" b="1" dirty="0">
              <a:latin typeface="+mj-ea"/>
              <a:ea typeface="+mj-ea"/>
            </a:endParaRPr>
          </a:p>
          <a:p>
            <a:r>
              <a:rPr lang="en-US" altLang="zh-CN" sz="2800" b="1" dirty="0">
                <a:latin typeface="+mj-ea"/>
                <a:ea typeface="+mj-ea"/>
              </a:rPr>
              <a:t>1</a:t>
            </a:r>
            <a:r>
              <a:rPr lang="zh-CN" altLang="en-US" sz="2800" b="1" dirty="0">
                <a:latin typeface="+mj-ea"/>
                <a:ea typeface="+mj-ea"/>
              </a:rPr>
              <a:t>．市场容易识别，可以带来持续收入</a:t>
            </a:r>
            <a:endParaRPr lang="zh-CN" altLang="en-US" sz="2800" b="1" dirty="0">
              <a:latin typeface="+mj-ea"/>
              <a:ea typeface="+mj-ea"/>
            </a:endParaRPr>
          </a:p>
          <a:p>
            <a:r>
              <a:rPr lang="en-US" altLang="zh-CN" sz="2800" b="1" dirty="0">
                <a:latin typeface="+mj-ea"/>
                <a:ea typeface="+mj-ea"/>
              </a:rPr>
              <a:t>2</a:t>
            </a:r>
            <a:r>
              <a:rPr lang="zh-CN" altLang="en-US" sz="2800" b="1" dirty="0">
                <a:latin typeface="+mj-ea"/>
                <a:ea typeface="+mj-ea"/>
              </a:rPr>
              <a:t>．顾客可以接受产品或服务，愿意为此付费</a:t>
            </a:r>
            <a:endParaRPr lang="zh-CN" altLang="en-US" sz="2800" b="1" dirty="0">
              <a:latin typeface="+mj-ea"/>
              <a:ea typeface="+mj-ea"/>
            </a:endParaRPr>
          </a:p>
          <a:p>
            <a:r>
              <a:rPr lang="en-US" altLang="zh-CN" sz="2800" b="1" dirty="0">
                <a:latin typeface="+mj-ea"/>
                <a:ea typeface="+mj-ea"/>
              </a:rPr>
              <a:t>3</a:t>
            </a:r>
            <a:r>
              <a:rPr lang="zh-CN" altLang="en-US" sz="2800" b="1" dirty="0">
                <a:latin typeface="+mj-ea"/>
                <a:ea typeface="+mj-ea"/>
              </a:rPr>
              <a:t>．产品的附加价值高，产品生命长久</a:t>
            </a:r>
            <a:endParaRPr lang="zh-CN" altLang="en-US" sz="2800" b="1" dirty="0">
              <a:latin typeface="+mj-ea"/>
              <a:ea typeface="+mj-ea"/>
            </a:endParaRPr>
          </a:p>
          <a:p>
            <a:r>
              <a:rPr lang="en-US" altLang="zh-CN" sz="2800" b="1" dirty="0">
                <a:latin typeface="+mj-ea"/>
                <a:ea typeface="+mj-ea"/>
              </a:rPr>
              <a:t>4</a:t>
            </a:r>
            <a:r>
              <a:rPr lang="zh-CN" altLang="en-US" sz="2800" b="1" dirty="0">
                <a:latin typeface="+mj-ea"/>
                <a:ea typeface="+mj-ea"/>
              </a:rPr>
              <a:t>．市场规模大，销售潜力达到</a:t>
            </a:r>
            <a:r>
              <a:rPr lang="en-US" altLang="zh-CN" sz="2800" b="1" dirty="0">
                <a:latin typeface="+mj-ea"/>
                <a:ea typeface="+mj-ea"/>
              </a:rPr>
              <a:t>1</a:t>
            </a:r>
            <a:r>
              <a:rPr lang="zh-CN" altLang="en-US" sz="2800" b="1" dirty="0">
                <a:latin typeface="+mj-ea"/>
                <a:ea typeface="+mj-ea"/>
              </a:rPr>
              <a:t>千万～</a:t>
            </a:r>
            <a:r>
              <a:rPr lang="en-US" altLang="zh-CN" sz="2800" b="1" dirty="0">
                <a:latin typeface="+mj-ea"/>
                <a:ea typeface="+mj-ea"/>
              </a:rPr>
              <a:t>10</a:t>
            </a:r>
            <a:r>
              <a:rPr lang="zh-CN" altLang="en-US" sz="2800" b="1" dirty="0">
                <a:latin typeface="+mj-ea"/>
                <a:ea typeface="+mj-ea"/>
              </a:rPr>
              <a:t>亿元</a:t>
            </a:r>
            <a:endParaRPr lang="zh-CN" altLang="en-US" sz="2800" b="1" dirty="0">
              <a:latin typeface="+mj-ea"/>
              <a:ea typeface="+mj-ea"/>
            </a:endParaRPr>
          </a:p>
          <a:p>
            <a:r>
              <a:rPr lang="en-US" altLang="zh-CN" sz="2800" b="1" dirty="0">
                <a:latin typeface="+mj-ea"/>
                <a:ea typeface="+mj-ea"/>
              </a:rPr>
              <a:t>5</a:t>
            </a:r>
            <a:r>
              <a:rPr lang="zh-CN" altLang="en-US" sz="2800" b="1" dirty="0">
                <a:latin typeface="+mj-ea"/>
                <a:ea typeface="+mj-ea"/>
              </a:rPr>
              <a:t>．市场成长率在</a:t>
            </a:r>
            <a:r>
              <a:rPr lang="en-US" altLang="zh-CN" sz="2800" b="1" dirty="0">
                <a:latin typeface="+mj-ea"/>
                <a:ea typeface="+mj-ea"/>
              </a:rPr>
              <a:t>30</a:t>
            </a:r>
            <a:r>
              <a:rPr lang="zh-CN" altLang="en-US" sz="2800" b="1" dirty="0">
                <a:latin typeface="+mj-ea"/>
                <a:ea typeface="+mj-ea"/>
              </a:rPr>
              <a:t>％～</a:t>
            </a:r>
            <a:r>
              <a:rPr lang="en-US" altLang="zh-CN" sz="2800" b="1" dirty="0">
                <a:latin typeface="+mj-ea"/>
                <a:ea typeface="+mj-ea"/>
              </a:rPr>
              <a:t>50</a:t>
            </a:r>
            <a:r>
              <a:rPr lang="zh-CN" altLang="en-US" sz="2800" b="1" dirty="0">
                <a:latin typeface="+mj-ea"/>
                <a:ea typeface="+mj-ea"/>
              </a:rPr>
              <a:t>％甚至更高</a:t>
            </a:r>
            <a:endParaRPr lang="zh-CN" altLang="en-US" sz="2800" b="1" dirty="0">
              <a:latin typeface="+mj-ea"/>
              <a:ea typeface="+mj-ea"/>
            </a:endParaRPr>
          </a:p>
          <a:p>
            <a:r>
              <a:rPr lang="en-US" altLang="zh-CN" sz="2800" b="1" dirty="0">
                <a:latin typeface="+mj-ea"/>
                <a:ea typeface="+mj-ea"/>
              </a:rPr>
              <a:t>6</a:t>
            </a:r>
            <a:r>
              <a:rPr lang="zh-CN" altLang="en-US" sz="2800" b="1" dirty="0">
                <a:latin typeface="+mj-ea"/>
                <a:ea typeface="+mj-ea"/>
              </a:rPr>
              <a:t>．在五年内能占据市</a:t>
            </a:r>
            <a:r>
              <a:rPr lang="zh-CN" altLang="en-US" sz="2800" b="1" dirty="0" smtClean="0">
                <a:latin typeface="+mj-ea"/>
                <a:ea typeface="+mj-ea"/>
              </a:rPr>
              <a:t>场领</a:t>
            </a:r>
            <a:r>
              <a:rPr lang="zh-CN" altLang="en-US" sz="2800" b="1" dirty="0">
                <a:latin typeface="+mj-ea"/>
                <a:ea typeface="+mj-ea"/>
              </a:rPr>
              <a:t>导地位，达到</a:t>
            </a:r>
            <a:r>
              <a:rPr lang="en-US" altLang="zh-CN" sz="2800" b="1" dirty="0">
                <a:latin typeface="+mj-ea"/>
                <a:ea typeface="+mj-ea"/>
              </a:rPr>
              <a:t>20</a:t>
            </a:r>
            <a:r>
              <a:rPr lang="zh-CN" altLang="en-US" sz="2800" b="1" dirty="0">
                <a:latin typeface="+mj-ea"/>
                <a:ea typeface="+mj-ea"/>
              </a:rPr>
              <a:t>％以上</a:t>
            </a:r>
            <a:endParaRPr lang="zh-CN" altLang="en-US" sz="2800" b="1" dirty="0">
              <a:latin typeface="+mj-ea"/>
              <a:ea typeface="+mj-ea"/>
            </a:endParaRPr>
          </a:p>
          <a:p>
            <a:r>
              <a:rPr lang="en-US" altLang="zh-CN" sz="2800" b="1" dirty="0">
                <a:latin typeface="+mj-ea"/>
                <a:ea typeface="+mj-ea"/>
              </a:rPr>
              <a:t>7</a:t>
            </a:r>
            <a:r>
              <a:rPr lang="zh-CN" altLang="en-US" sz="2800" b="1" dirty="0">
                <a:latin typeface="+mj-ea"/>
                <a:ea typeface="+mj-ea"/>
              </a:rPr>
              <a:t>．拥有低成本的供货商，具有成本优势</a:t>
            </a:r>
            <a:endParaRPr lang="zh-CN" altLang="en-US" sz="2800" b="1" dirty="0" smtClean="0">
              <a:latin typeface="+mj-ea"/>
              <a:ea typeface="+mj-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655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2-3 </a:t>
            </a: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创业项目竞争力评估标准</a:t>
            </a:r>
            <a:r>
              <a:rPr lang="en-US" altLang="zh-CN" sz="2400" b="1" dirty="0" smtClean="0">
                <a:solidFill>
                  <a:schemeClr val="tx1"/>
                </a:solidFill>
                <a:latin typeface="微软雅黑" pitchFamily="34" charset="-122"/>
                <a:ea typeface="微软雅黑" pitchFamily="34" charset="-122"/>
              </a:rPr>
              <a:t>-2</a:t>
            </a:r>
            <a:endParaRPr lang="en-US" altLang="zh-CN" sz="2400" b="1" dirty="0">
              <a:solidFill>
                <a:schemeClr val="tx1"/>
              </a:solidFill>
              <a:latin typeface="微软雅黑" pitchFamily="34" charset="-122"/>
              <a:ea typeface="微软雅黑" pitchFamily="34" charset="-122"/>
            </a:endParaRPr>
          </a:p>
        </p:txBody>
      </p:sp>
      <p:sp>
        <p:nvSpPr>
          <p:cNvPr id="2" name="矩形 1"/>
          <p:cNvSpPr/>
          <p:nvPr/>
        </p:nvSpPr>
        <p:spPr>
          <a:xfrm>
            <a:off x="539721" y="1761700"/>
            <a:ext cx="7992554" cy="3108543"/>
          </a:xfrm>
          <a:prstGeom prst="rect">
            <a:avLst/>
          </a:prstGeom>
        </p:spPr>
        <p:txBody>
          <a:bodyPr wrap="square">
            <a:spAutoFit/>
          </a:bodyPr>
          <a:lstStyle/>
          <a:p>
            <a:r>
              <a:rPr lang="zh-CN" altLang="en-US" sz="2800" b="1" dirty="0">
                <a:latin typeface="+mj-ea"/>
                <a:ea typeface="+mj-ea"/>
              </a:rPr>
              <a:t>二、经济价值</a:t>
            </a:r>
            <a:endParaRPr lang="zh-CN" altLang="en-US" sz="2800" b="1" dirty="0">
              <a:latin typeface="+mj-ea"/>
              <a:ea typeface="+mj-ea"/>
            </a:endParaRPr>
          </a:p>
          <a:p>
            <a:endParaRPr lang="zh-CN" altLang="en-US" sz="2800" b="1" dirty="0">
              <a:latin typeface="+mj-ea"/>
              <a:ea typeface="+mj-ea"/>
            </a:endParaRPr>
          </a:p>
          <a:p>
            <a:r>
              <a:rPr lang="en-US" altLang="zh-CN" sz="2800" b="1" dirty="0">
                <a:latin typeface="+mj-ea"/>
                <a:ea typeface="+mj-ea"/>
              </a:rPr>
              <a:t>1</a:t>
            </a:r>
            <a:r>
              <a:rPr lang="zh-CN" altLang="en-US" sz="2800" b="1" dirty="0">
                <a:latin typeface="+mj-ea"/>
                <a:ea typeface="+mj-ea"/>
              </a:rPr>
              <a:t>．达到盈亏平衡所需时间在</a:t>
            </a:r>
            <a:r>
              <a:rPr lang="en-US" altLang="zh-CN" sz="2800" b="1" dirty="0">
                <a:latin typeface="+mj-ea"/>
                <a:ea typeface="+mj-ea"/>
              </a:rPr>
              <a:t>2</a:t>
            </a:r>
            <a:r>
              <a:rPr lang="zh-CN" altLang="en-US" sz="2800" b="1" dirty="0">
                <a:latin typeface="+mj-ea"/>
                <a:ea typeface="+mj-ea"/>
              </a:rPr>
              <a:t>年以下</a:t>
            </a:r>
            <a:endParaRPr lang="zh-CN" altLang="en-US" sz="2800" b="1" dirty="0">
              <a:latin typeface="+mj-ea"/>
              <a:ea typeface="+mj-ea"/>
            </a:endParaRPr>
          </a:p>
          <a:p>
            <a:r>
              <a:rPr lang="en-US" altLang="zh-CN" sz="2800" b="1" dirty="0">
                <a:latin typeface="+mj-ea"/>
                <a:ea typeface="+mj-ea"/>
              </a:rPr>
              <a:t>2</a:t>
            </a:r>
            <a:r>
              <a:rPr lang="zh-CN" altLang="en-US" sz="2800" b="1" dirty="0">
                <a:latin typeface="+mj-ea"/>
                <a:ea typeface="+mj-ea"/>
              </a:rPr>
              <a:t>．投资回报率在</a:t>
            </a:r>
            <a:r>
              <a:rPr lang="en-US" altLang="zh-CN" sz="2800" b="1" dirty="0">
                <a:latin typeface="+mj-ea"/>
                <a:ea typeface="+mj-ea"/>
              </a:rPr>
              <a:t>25</a:t>
            </a:r>
            <a:r>
              <a:rPr lang="zh-CN" altLang="en-US" sz="2800" b="1" dirty="0">
                <a:latin typeface="+mj-ea"/>
                <a:ea typeface="+mj-ea"/>
              </a:rPr>
              <a:t>％以上</a:t>
            </a:r>
            <a:endParaRPr lang="zh-CN" altLang="en-US" sz="2800" b="1" dirty="0">
              <a:latin typeface="+mj-ea"/>
              <a:ea typeface="+mj-ea"/>
            </a:endParaRPr>
          </a:p>
          <a:p>
            <a:r>
              <a:rPr lang="en-US" altLang="zh-CN" sz="2800" b="1" dirty="0">
                <a:latin typeface="+mj-ea"/>
                <a:ea typeface="+mj-ea"/>
              </a:rPr>
              <a:t>3</a:t>
            </a:r>
            <a:r>
              <a:rPr lang="zh-CN" altLang="en-US" sz="2800" b="1" dirty="0">
                <a:latin typeface="+mj-ea"/>
                <a:ea typeface="+mj-ea"/>
              </a:rPr>
              <a:t>．销售额年增长率高于</a:t>
            </a:r>
            <a:r>
              <a:rPr lang="en-US" altLang="zh-CN" sz="2800" b="1" dirty="0">
                <a:latin typeface="+mj-ea"/>
                <a:ea typeface="+mj-ea"/>
              </a:rPr>
              <a:t>15</a:t>
            </a:r>
            <a:r>
              <a:rPr lang="zh-CN" altLang="en-US" sz="2800" b="1" dirty="0">
                <a:latin typeface="+mj-ea"/>
                <a:ea typeface="+mj-ea"/>
              </a:rPr>
              <a:t>％，现金流好</a:t>
            </a:r>
            <a:endParaRPr lang="zh-CN" altLang="en-US" sz="2800" b="1" dirty="0">
              <a:latin typeface="+mj-ea"/>
              <a:ea typeface="+mj-ea"/>
            </a:endParaRPr>
          </a:p>
          <a:p>
            <a:r>
              <a:rPr lang="en-US" altLang="zh-CN" sz="2800" b="1" dirty="0">
                <a:latin typeface="+mj-ea"/>
                <a:ea typeface="+mj-ea"/>
              </a:rPr>
              <a:t>4</a:t>
            </a:r>
            <a:r>
              <a:rPr lang="zh-CN" altLang="en-US" sz="2800" b="1" dirty="0">
                <a:latin typeface="+mj-ea"/>
                <a:ea typeface="+mj-ea"/>
              </a:rPr>
              <a:t>．持久毛利</a:t>
            </a:r>
            <a:r>
              <a:rPr lang="zh-CN" altLang="en-US" sz="2800" b="1" dirty="0" smtClean="0">
                <a:latin typeface="+mj-ea"/>
                <a:ea typeface="+mj-ea"/>
              </a:rPr>
              <a:t>率达</a:t>
            </a:r>
            <a:r>
              <a:rPr lang="en-US" altLang="zh-CN" sz="2800" b="1" dirty="0" smtClean="0">
                <a:latin typeface="+mj-ea"/>
                <a:ea typeface="+mj-ea"/>
              </a:rPr>
              <a:t>40</a:t>
            </a:r>
            <a:r>
              <a:rPr lang="zh-CN" altLang="en-US" sz="2800" b="1" dirty="0">
                <a:latin typeface="+mj-ea"/>
                <a:ea typeface="+mj-ea"/>
              </a:rPr>
              <a:t>％以上，税后利润</a:t>
            </a:r>
            <a:r>
              <a:rPr lang="zh-CN" altLang="en-US" sz="2800" b="1" dirty="0" smtClean="0">
                <a:latin typeface="+mj-ea"/>
                <a:ea typeface="+mj-ea"/>
              </a:rPr>
              <a:t>率超</a:t>
            </a:r>
            <a:r>
              <a:rPr lang="en-US" altLang="zh-CN" sz="2800" b="1" dirty="0" smtClean="0">
                <a:latin typeface="+mj-ea"/>
                <a:ea typeface="+mj-ea"/>
              </a:rPr>
              <a:t>10</a:t>
            </a:r>
            <a:r>
              <a:rPr lang="zh-CN" altLang="en-US" sz="2800" b="1" dirty="0">
                <a:latin typeface="+mj-ea"/>
                <a:ea typeface="+mj-ea"/>
              </a:rPr>
              <a:t>％</a:t>
            </a:r>
            <a:endParaRPr lang="zh-CN" altLang="en-US" sz="2800" b="1" dirty="0">
              <a:latin typeface="+mj-ea"/>
              <a:ea typeface="+mj-ea"/>
            </a:endParaRPr>
          </a:p>
          <a:p>
            <a:r>
              <a:rPr lang="en-US" altLang="zh-CN" sz="2800" b="1" dirty="0">
                <a:latin typeface="+mj-ea"/>
                <a:ea typeface="+mj-ea"/>
              </a:rPr>
              <a:t>5</a:t>
            </a:r>
            <a:r>
              <a:rPr lang="zh-CN" altLang="en-US" sz="2800" b="1" dirty="0">
                <a:latin typeface="+mj-ea"/>
                <a:ea typeface="+mj-ea"/>
              </a:rPr>
              <a:t>．资产集</a:t>
            </a:r>
            <a:r>
              <a:rPr lang="zh-CN" altLang="en-US" sz="2800" b="1" dirty="0" smtClean="0">
                <a:latin typeface="+mj-ea"/>
                <a:ea typeface="+mj-ea"/>
              </a:rPr>
              <a:t>中度</a:t>
            </a:r>
            <a:r>
              <a:rPr lang="zh-CN" altLang="en-US" sz="2800" b="1" dirty="0">
                <a:latin typeface="+mj-ea"/>
                <a:ea typeface="+mj-ea"/>
              </a:rPr>
              <a:t>低，</a:t>
            </a:r>
            <a:r>
              <a:rPr lang="zh-CN" altLang="en-US" sz="2800" b="1" dirty="0" smtClean="0">
                <a:latin typeface="+mj-ea"/>
                <a:ea typeface="+mj-ea"/>
              </a:rPr>
              <a:t>研发</a:t>
            </a:r>
            <a:r>
              <a:rPr lang="zh-CN" altLang="en-US" sz="2800" b="1" dirty="0">
                <a:latin typeface="+mj-ea"/>
                <a:ea typeface="+mj-ea"/>
              </a:rPr>
              <a:t>工作对资</a:t>
            </a:r>
            <a:r>
              <a:rPr lang="zh-CN" altLang="en-US" sz="2800" b="1" dirty="0" smtClean="0">
                <a:latin typeface="+mj-ea"/>
                <a:ea typeface="+mj-ea"/>
              </a:rPr>
              <a:t>金要</a:t>
            </a:r>
            <a:r>
              <a:rPr lang="zh-CN" altLang="en-US" sz="2800" b="1" dirty="0">
                <a:latin typeface="+mj-ea"/>
                <a:ea typeface="+mj-ea"/>
              </a:rPr>
              <a:t>求不高</a:t>
            </a:r>
            <a:endParaRPr lang="zh-CN" altLang="en-US" sz="2800" b="1" dirty="0" smtClean="0">
              <a:latin typeface="+mj-ea"/>
              <a:ea typeface="+mj-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655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2-3 </a:t>
            </a: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创业项目竞争力评估标准</a:t>
            </a:r>
            <a:r>
              <a:rPr lang="en-US" altLang="zh-CN" sz="2400" b="1" dirty="0" smtClean="0">
                <a:solidFill>
                  <a:schemeClr val="tx1"/>
                </a:solidFill>
                <a:latin typeface="微软雅黑" pitchFamily="34" charset="-122"/>
                <a:ea typeface="微软雅黑" pitchFamily="34" charset="-122"/>
              </a:rPr>
              <a:t>-3</a:t>
            </a:r>
            <a:endParaRPr lang="en-US" altLang="zh-CN" sz="2400" b="1" dirty="0">
              <a:solidFill>
                <a:schemeClr val="tx1"/>
              </a:solidFill>
              <a:latin typeface="微软雅黑" pitchFamily="34" charset="-122"/>
              <a:ea typeface="微软雅黑" pitchFamily="34" charset="-122"/>
            </a:endParaRPr>
          </a:p>
        </p:txBody>
      </p:sp>
      <p:sp>
        <p:nvSpPr>
          <p:cNvPr id="2" name="矩形 1"/>
          <p:cNvSpPr/>
          <p:nvPr/>
        </p:nvSpPr>
        <p:spPr>
          <a:xfrm>
            <a:off x="539721" y="1761700"/>
            <a:ext cx="7992554" cy="3108543"/>
          </a:xfrm>
          <a:prstGeom prst="rect">
            <a:avLst/>
          </a:prstGeom>
        </p:spPr>
        <p:txBody>
          <a:bodyPr wrap="square">
            <a:spAutoFit/>
          </a:bodyPr>
          <a:lstStyle/>
          <a:p>
            <a:r>
              <a:rPr lang="zh-CN" altLang="en-US" sz="2800" b="1" dirty="0">
                <a:latin typeface="+mj-ea"/>
                <a:ea typeface="+mj-ea"/>
              </a:rPr>
              <a:t>三</a:t>
            </a:r>
            <a:r>
              <a:rPr lang="zh-CN" altLang="en-US" sz="2800" b="1" dirty="0" smtClean="0">
                <a:latin typeface="+mj-ea"/>
                <a:ea typeface="+mj-ea"/>
              </a:rPr>
              <a:t>、</a:t>
            </a:r>
            <a:r>
              <a:rPr lang="zh-CN" altLang="en-US" sz="2800" b="1" dirty="0">
                <a:latin typeface="+mj-ea"/>
                <a:ea typeface="+mj-ea"/>
              </a:rPr>
              <a:t>竞争优势</a:t>
            </a:r>
            <a:endParaRPr lang="zh-CN" altLang="en-US" sz="2800" b="1" dirty="0">
              <a:latin typeface="+mj-ea"/>
              <a:ea typeface="+mj-ea"/>
            </a:endParaRPr>
          </a:p>
          <a:p>
            <a:endParaRPr lang="zh-CN" altLang="en-US" sz="2800" b="1" dirty="0">
              <a:latin typeface="+mj-ea"/>
              <a:ea typeface="+mj-ea"/>
            </a:endParaRPr>
          </a:p>
          <a:p>
            <a:r>
              <a:rPr lang="en-US" altLang="zh-CN" sz="2800" b="1" dirty="0">
                <a:latin typeface="+mj-ea"/>
                <a:ea typeface="+mj-ea"/>
              </a:rPr>
              <a:t>1</a:t>
            </a:r>
            <a:r>
              <a:rPr lang="zh-CN" altLang="en-US" sz="2800" b="1" dirty="0">
                <a:latin typeface="+mj-ea"/>
                <a:ea typeface="+mj-ea"/>
              </a:rPr>
              <a:t>．固定成本和可变成本低</a:t>
            </a:r>
            <a:endParaRPr lang="zh-CN" altLang="en-US" sz="2800" b="1" dirty="0">
              <a:latin typeface="+mj-ea"/>
              <a:ea typeface="+mj-ea"/>
            </a:endParaRPr>
          </a:p>
          <a:p>
            <a:r>
              <a:rPr lang="en-US" altLang="zh-CN" sz="2800" b="1" dirty="0">
                <a:latin typeface="+mj-ea"/>
                <a:ea typeface="+mj-ea"/>
              </a:rPr>
              <a:t>2</a:t>
            </a:r>
            <a:r>
              <a:rPr lang="zh-CN" altLang="en-US" sz="2800" b="1" dirty="0">
                <a:latin typeface="+mj-ea"/>
                <a:ea typeface="+mj-ea"/>
              </a:rPr>
              <a:t>．已经获得或可以获得对专利所有权的保护</a:t>
            </a:r>
            <a:endParaRPr lang="zh-CN" altLang="en-US" sz="2800" b="1" dirty="0">
              <a:latin typeface="+mj-ea"/>
              <a:ea typeface="+mj-ea"/>
            </a:endParaRPr>
          </a:p>
          <a:p>
            <a:r>
              <a:rPr lang="en-US" altLang="zh-CN" sz="2800" b="1" dirty="0">
                <a:latin typeface="+mj-ea"/>
                <a:ea typeface="+mj-ea"/>
              </a:rPr>
              <a:t>3</a:t>
            </a:r>
            <a:r>
              <a:rPr lang="zh-CN" altLang="en-US" sz="2800" b="1" dirty="0">
                <a:latin typeface="+mj-ea"/>
                <a:ea typeface="+mj-ea"/>
              </a:rPr>
              <a:t>．拥有专利或具有某种独占性，竞争较弱</a:t>
            </a:r>
            <a:endParaRPr lang="zh-CN" altLang="en-US" sz="2800" b="1" dirty="0">
              <a:latin typeface="+mj-ea"/>
              <a:ea typeface="+mj-ea"/>
            </a:endParaRPr>
          </a:p>
          <a:p>
            <a:r>
              <a:rPr lang="en-US" altLang="zh-CN" sz="2800" b="1" dirty="0">
                <a:latin typeface="+mj-ea"/>
                <a:ea typeface="+mj-ea"/>
              </a:rPr>
              <a:t>4</a:t>
            </a:r>
            <a:r>
              <a:rPr lang="zh-CN" altLang="en-US" sz="2800" b="1" dirty="0">
                <a:latin typeface="+mj-ea"/>
                <a:ea typeface="+mj-ea"/>
              </a:rPr>
              <a:t>．拥有发展良好的网络关系，容易获得合同</a:t>
            </a:r>
            <a:endParaRPr lang="zh-CN" altLang="en-US" sz="2800" b="1" dirty="0">
              <a:latin typeface="+mj-ea"/>
              <a:ea typeface="+mj-ea"/>
            </a:endParaRPr>
          </a:p>
          <a:p>
            <a:r>
              <a:rPr lang="en-US" altLang="zh-CN" sz="2800" b="1" dirty="0">
                <a:latin typeface="+mj-ea"/>
                <a:ea typeface="+mj-ea"/>
              </a:rPr>
              <a:t>5</a:t>
            </a:r>
            <a:r>
              <a:rPr lang="zh-CN" altLang="en-US" sz="2800" b="1" dirty="0">
                <a:latin typeface="+mj-ea"/>
                <a:ea typeface="+mj-ea"/>
              </a:rPr>
              <a:t>．拥有杰出的关键人员和管理团队</a:t>
            </a:r>
            <a:endParaRPr lang="zh-CN" altLang="en-US" sz="2800" b="1" dirty="0" smtClean="0">
              <a:latin typeface="+mj-ea"/>
              <a:ea typeface="+mj-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655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2-3 </a:t>
            </a: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创业项目竞争力评估标准</a:t>
            </a:r>
            <a:r>
              <a:rPr lang="en-US" altLang="zh-CN" sz="2400" b="1" dirty="0" smtClean="0">
                <a:solidFill>
                  <a:schemeClr val="tx1"/>
                </a:solidFill>
                <a:latin typeface="微软雅黑" pitchFamily="34" charset="-122"/>
                <a:ea typeface="微软雅黑" pitchFamily="34" charset="-122"/>
              </a:rPr>
              <a:t>-4</a:t>
            </a:r>
            <a:endParaRPr lang="en-US" altLang="zh-CN" sz="2400" b="1" dirty="0">
              <a:solidFill>
                <a:schemeClr val="tx1"/>
              </a:solidFill>
              <a:latin typeface="微软雅黑" pitchFamily="34" charset="-122"/>
              <a:ea typeface="微软雅黑" pitchFamily="34" charset="-122"/>
            </a:endParaRPr>
          </a:p>
        </p:txBody>
      </p:sp>
      <p:sp>
        <p:nvSpPr>
          <p:cNvPr id="2" name="矩形 1"/>
          <p:cNvSpPr/>
          <p:nvPr/>
        </p:nvSpPr>
        <p:spPr>
          <a:xfrm>
            <a:off x="539721" y="1761700"/>
            <a:ext cx="7992554" cy="2677656"/>
          </a:xfrm>
          <a:prstGeom prst="rect">
            <a:avLst/>
          </a:prstGeom>
        </p:spPr>
        <p:txBody>
          <a:bodyPr wrap="square">
            <a:spAutoFit/>
          </a:bodyPr>
          <a:lstStyle/>
          <a:p>
            <a:r>
              <a:rPr lang="zh-CN" altLang="en-US" sz="2800" b="1" dirty="0">
                <a:latin typeface="+mj-ea"/>
                <a:ea typeface="+mj-ea"/>
              </a:rPr>
              <a:t>四、管理团队</a:t>
            </a:r>
            <a:endParaRPr lang="zh-CN" altLang="en-US" sz="2800" b="1" dirty="0">
              <a:latin typeface="+mj-ea"/>
              <a:ea typeface="+mj-ea"/>
            </a:endParaRPr>
          </a:p>
          <a:p>
            <a:endParaRPr lang="en-US" altLang="zh-CN" sz="2800" b="1" dirty="0" smtClean="0">
              <a:latin typeface="+mj-ea"/>
              <a:ea typeface="+mj-ea"/>
            </a:endParaRPr>
          </a:p>
          <a:p>
            <a:r>
              <a:rPr lang="en-US" altLang="zh-CN" sz="2800" b="1" dirty="0" smtClean="0">
                <a:latin typeface="+mj-ea"/>
                <a:ea typeface="+mj-ea"/>
              </a:rPr>
              <a:t>1</a:t>
            </a:r>
            <a:r>
              <a:rPr lang="zh-CN" altLang="en-US" sz="2800" b="1" dirty="0">
                <a:latin typeface="+mj-ea"/>
                <a:ea typeface="+mj-ea"/>
              </a:rPr>
              <a:t>．创业者团队优势组合</a:t>
            </a:r>
            <a:endParaRPr lang="zh-CN" altLang="en-US" sz="2800" b="1" dirty="0">
              <a:latin typeface="+mj-ea"/>
              <a:ea typeface="+mj-ea"/>
            </a:endParaRPr>
          </a:p>
          <a:p>
            <a:r>
              <a:rPr lang="en-US" altLang="zh-CN" sz="2800" b="1" dirty="0">
                <a:latin typeface="+mj-ea"/>
                <a:ea typeface="+mj-ea"/>
              </a:rPr>
              <a:t>2. </a:t>
            </a:r>
            <a:r>
              <a:rPr lang="zh-CN" altLang="en-US" sz="2800" b="1" dirty="0">
                <a:latin typeface="+mj-ea"/>
                <a:ea typeface="+mj-ea"/>
              </a:rPr>
              <a:t>行业和技术经验行业最高</a:t>
            </a:r>
            <a:endParaRPr lang="zh-CN" altLang="en-US" sz="2800" b="1" dirty="0">
              <a:latin typeface="+mj-ea"/>
              <a:ea typeface="+mj-ea"/>
            </a:endParaRPr>
          </a:p>
          <a:p>
            <a:r>
              <a:rPr lang="en-US" altLang="zh-CN" sz="2800" b="1" dirty="0">
                <a:latin typeface="+mj-ea"/>
                <a:ea typeface="+mj-ea"/>
              </a:rPr>
              <a:t>3. </a:t>
            </a:r>
            <a:r>
              <a:rPr lang="zh-CN" altLang="en-US" sz="2800" b="1" dirty="0">
                <a:latin typeface="+mj-ea"/>
                <a:ea typeface="+mj-ea"/>
              </a:rPr>
              <a:t>管理团队正直廉洁</a:t>
            </a:r>
            <a:endParaRPr lang="zh-CN" altLang="en-US" sz="2800" b="1" dirty="0">
              <a:latin typeface="+mj-ea"/>
              <a:ea typeface="+mj-ea"/>
            </a:endParaRPr>
          </a:p>
          <a:p>
            <a:r>
              <a:rPr lang="en-US" altLang="zh-CN" sz="2800" b="1" dirty="0">
                <a:latin typeface="+mj-ea"/>
                <a:ea typeface="+mj-ea"/>
              </a:rPr>
              <a:t>4</a:t>
            </a:r>
            <a:r>
              <a:rPr lang="zh-CN" altLang="en-US" sz="2800" b="1" dirty="0">
                <a:latin typeface="+mj-ea"/>
                <a:ea typeface="+mj-ea"/>
              </a:rPr>
              <a:t>．管理团队学习能力强</a:t>
            </a:r>
            <a:endParaRPr lang="zh-CN" altLang="en-US" sz="2800" b="1" dirty="0" smtClean="0">
              <a:latin typeface="+mj-ea"/>
              <a:ea typeface="+mj-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655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2-3 </a:t>
            </a: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创业项目竞争力评估标准</a:t>
            </a:r>
            <a:r>
              <a:rPr lang="en-US" altLang="zh-CN" sz="2400" b="1" dirty="0" smtClean="0">
                <a:solidFill>
                  <a:schemeClr val="tx1"/>
                </a:solidFill>
                <a:latin typeface="微软雅黑" pitchFamily="34" charset="-122"/>
                <a:ea typeface="微软雅黑" pitchFamily="34" charset="-122"/>
              </a:rPr>
              <a:t>-5</a:t>
            </a:r>
            <a:endParaRPr lang="en-US" altLang="zh-CN" sz="2400" b="1" dirty="0">
              <a:solidFill>
                <a:schemeClr val="tx1"/>
              </a:solidFill>
              <a:latin typeface="微软雅黑" pitchFamily="34" charset="-122"/>
              <a:ea typeface="微软雅黑" pitchFamily="34" charset="-122"/>
            </a:endParaRPr>
          </a:p>
        </p:txBody>
      </p:sp>
      <p:sp>
        <p:nvSpPr>
          <p:cNvPr id="2" name="矩形 1"/>
          <p:cNvSpPr/>
          <p:nvPr/>
        </p:nvSpPr>
        <p:spPr>
          <a:xfrm>
            <a:off x="539721" y="1761700"/>
            <a:ext cx="7992554" cy="1384995"/>
          </a:xfrm>
          <a:prstGeom prst="rect">
            <a:avLst/>
          </a:prstGeom>
        </p:spPr>
        <p:txBody>
          <a:bodyPr wrap="square">
            <a:spAutoFit/>
          </a:bodyPr>
          <a:lstStyle/>
          <a:p>
            <a:r>
              <a:rPr lang="zh-CN" altLang="en-US" sz="2800" b="1" dirty="0">
                <a:latin typeface="+mj-ea"/>
                <a:ea typeface="+mj-ea"/>
              </a:rPr>
              <a:t>五、致命缺陷</a:t>
            </a:r>
            <a:endParaRPr lang="zh-CN" altLang="en-US" sz="2800" b="1" dirty="0">
              <a:latin typeface="+mj-ea"/>
              <a:ea typeface="+mj-ea"/>
            </a:endParaRPr>
          </a:p>
          <a:p>
            <a:endParaRPr lang="zh-CN" altLang="en-US" sz="2800" b="1" dirty="0">
              <a:latin typeface="+mj-ea"/>
              <a:ea typeface="+mj-ea"/>
            </a:endParaRPr>
          </a:p>
          <a:p>
            <a:r>
              <a:rPr lang="zh-CN" altLang="en-US" sz="2800" b="1" dirty="0">
                <a:latin typeface="+mj-ea"/>
                <a:ea typeface="+mj-ea"/>
              </a:rPr>
              <a:t>不存在任何致命缺陷</a:t>
            </a:r>
            <a:endParaRPr lang="zh-CN" altLang="en-US" sz="2800" b="1" dirty="0" smtClean="0">
              <a:latin typeface="+mj-ea"/>
              <a:ea typeface="+mj-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655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2-3 </a:t>
            </a: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创业项目竞争力评估标准</a:t>
            </a:r>
            <a:r>
              <a:rPr lang="en-US" altLang="zh-CN" sz="2400" b="1" dirty="0" smtClean="0">
                <a:solidFill>
                  <a:schemeClr val="tx1"/>
                </a:solidFill>
                <a:latin typeface="微软雅黑" pitchFamily="34" charset="-122"/>
                <a:ea typeface="微软雅黑" pitchFamily="34" charset="-122"/>
              </a:rPr>
              <a:t>-6</a:t>
            </a:r>
            <a:endParaRPr lang="en-US" altLang="zh-CN" sz="2400" b="1" dirty="0">
              <a:solidFill>
                <a:schemeClr val="tx1"/>
              </a:solidFill>
              <a:latin typeface="微软雅黑" pitchFamily="34" charset="-122"/>
              <a:ea typeface="微软雅黑" pitchFamily="34" charset="-122"/>
            </a:endParaRPr>
          </a:p>
        </p:txBody>
      </p:sp>
      <p:sp>
        <p:nvSpPr>
          <p:cNvPr id="2" name="矩形 1"/>
          <p:cNvSpPr/>
          <p:nvPr/>
        </p:nvSpPr>
        <p:spPr>
          <a:xfrm>
            <a:off x="539721" y="1761700"/>
            <a:ext cx="7992554" cy="2246769"/>
          </a:xfrm>
          <a:prstGeom prst="rect">
            <a:avLst/>
          </a:prstGeom>
        </p:spPr>
        <p:txBody>
          <a:bodyPr wrap="square">
            <a:spAutoFit/>
          </a:bodyPr>
          <a:lstStyle/>
          <a:p>
            <a:r>
              <a:rPr lang="zh-CN" altLang="en-US" sz="2800" b="1" dirty="0">
                <a:latin typeface="+mj-ea"/>
                <a:ea typeface="+mj-ea"/>
              </a:rPr>
              <a:t>六、创始人个人特质</a:t>
            </a:r>
            <a:endParaRPr lang="zh-CN" altLang="en-US" sz="2800" b="1" dirty="0">
              <a:latin typeface="+mj-ea"/>
              <a:ea typeface="+mj-ea"/>
            </a:endParaRPr>
          </a:p>
          <a:p>
            <a:endParaRPr lang="en-US" altLang="zh-CN" sz="2800" b="1" dirty="0" smtClean="0">
              <a:latin typeface="+mj-ea"/>
              <a:ea typeface="+mj-ea"/>
            </a:endParaRPr>
          </a:p>
          <a:p>
            <a:r>
              <a:rPr lang="en-US" altLang="zh-CN" sz="2800" b="1" dirty="0" smtClean="0">
                <a:latin typeface="+mj-ea"/>
                <a:ea typeface="+mj-ea"/>
              </a:rPr>
              <a:t>1</a:t>
            </a:r>
            <a:r>
              <a:rPr lang="zh-CN" altLang="en-US" sz="2800" b="1" dirty="0">
                <a:latin typeface="+mj-ea"/>
                <a:ea typeface="+mj-ea"/>
              </a:rPr>
              <a:t>．个人目标与创业活动相符合</a:t>
            </a:r>
            <a:endParaRPr lang="zh-CN" altLang="en-US" sz="2800" b="1" dirty="0">
              <a:latin typeface="+mj-ea"/>
              <a:ea typeface="+mj-ea"/>
            </a:endParaRPr>
          </a:p>
          <a:p>
            <a:r>
              <a:rPr lang="en-US" altLang="zh-CN" sz="2800" b="1" dirty="0">
                <a:latin typeface="+mj-ea"/>
                <a:ea typeface="+mj-ea"/>
              </a:rPr>
              <a:t>2</a:t>
            </a:r>
            <a:r>
              <a:rPr lang="zh-CN" altLang="en-US" sz="2800" b="1" dirty="0">
                <a:latin typeface="+mj-ea"/>
                <a:ea typeface="+mj-ea"/>
              </a:rPr>
              <a:t>．能接受损失，可承受适当风险</a:t>
            </a:r>
            <a:endParaRPr lang="zh-CN" altLang="en-US" sz="2800" b="1" dirty="0">
              <a:latin typeface="+mj-ea"/>
              <a:ea typeface="+mj-ea"/>
            </a:endParaRPr>
          </a:p>
          <a:p>
            <a:r>
              <a:rPr lang="en-US" altLang="zh-CN" sz="2800" b="1" dirty="0">
                <a:latin typeface="+mj-ea"/>
                <a:ea typeface="+mj-ea"/>
              </a:rPr>
              <a:t>3</a:t>
            </a:r>
            <a:r>
              <a:rPr lang="zh-CN" altLang="en-US" sz="2800" b="1" dirty="0">
                <a:latin typeface="+mj-ea"/>
                <a:ea typeface="+mj-ea"/>
              </a:rPr>
              <a:t>．渴望创业生活方式，而不只是赚大钱</a:t>
            </a:r>
            <a:endParaRPr lang="zh-CN" altLang="en-US" sz="2800" b="1" dirty="0" smtClean="0">
              <a:latin typeface="+mj-ea"/>
              <a:ea typeface="+mj-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655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2-3 </a:t>
            </a: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创业项目竞争力评估标准</a:t>
            </a:r>
            <a:r>
              <a:rPr lang="en-US" altLang="zh-CN" sz="2400" b="1" dirty="0" smtClean="0">
                <a:solidFill>
                  <a:schemeClr val="tx1"/>
                </a:solidFill>
                <a:latin typeface="微软雅黑" pitchFamily="34" charset="-122"/>
                <a:ea typeface="微软雅黑" pitchFamily="34" charset="-122"/>
              </a:rPr>
              <a:t>-7</a:t>
            </a:r>
            <a:endParaRPr lang="en-US" altLang="zh-CN" sz="2400" b="1" dirty="0">
              <a:solidFill>
                <a:schemeClr val="tx1"/>
              </a:solidFill>
              <a:latin typeface="微软雅黑" pitchFamily="34" charset="-122"/>
              <a:ea typeface="微软雅黑" pitchFamily="34" charset="-122"/>
            </a:endParaRPr>
          </a:p>
        </p:txBody>
      </p:sp>
      <p:sp>
        <p:nvSpPr>
          <p:cNvPr id="2" name="矩形 1"/>
          <p:cNvSpPr/>
          <p:nvPr/>
        </p:nvSpPr>
        <p:spPr>
          <a:xfrm>
            <a:off x="539721" y="1761700"/>
            <a:ext cx="7992554" cy="3539430"/>
          </a:xfrm>
          <a:prstGeom prst="rect">
            <a:avLst/>
          </a:prstGeom>
        </p:spPr>
        <p:txBody>
          <a:bodyPr wrap="square">
            <a:spAutoFit/>
          </a:bodyPr>
          <a:lstStyle/>
          <a:p>
            <a:r>
              <a:rPr lang="zh-CN" altLang="en-US" sz="2800" b="1" dirty="0">
                <a:latin typeface="+mj-ea"/>
                <a:ea typeface="+mj-ea"/>
              </a:rPr>
              <a:t>七、理想与现实的战略性差异</a:t>
            </a:r>
            <a:endParaRPr lang="zh-CN" altLang="en-US" sz="2800" b="1" dirty="0">
              <a:latin typeface="+mj-ea"/>
              <a:ea typeface="+mj-ea"/>
            </a:endParaRPr>
          </a:p>
          <a:p>
            <a:endParaRPr lang="zh-CN" altLang="en-US" sz="2800" b="1" dirty="0">
              <a:latin typeface="+mj-ea"/>
              <a:ea typeface="+mj-ea"/>
            </a:endParaRPr>
          </a:p>
          <a:p>
            <a:r>
              <a:rPr lang="en-US" altLang="zh-CN" sz="2800" b="1" dirty="0">
                <a:latin typeface="+mj-ea"/>
                <a:ea typeface="+mj-ea"/>
              </a:rPr>
              <a:t>1</a:t>
            </a:r>
            <a:r>
              <a:rPr lang="zh-CN" altLang="en-US" sz="2800" b="1" dirty="0">
                <a:latin typeface="+mj-ea"/>
                <a:ea typeface="+mj-ea"/>
              </a:rPr>
              <a:t>．理想与现实情况相吻合</a:t>
            </a:r>
            <a:endParaRPr lang="zh-CN" altLang="en-US" sz="2800" b="1" dirty="0">
              <a:latin typeface="+mj-ea"/>
              <a:ea typeface="+mj-ea"/>
            </a:endParaRPr>
          </a:p>
          <a:p>
            <a:r>
              <a:rPr lang="en-US" altLang="zh-CN" sz="2800" b="1" dirty="0">
                <a:latin typeface="+mj-ea"/>
                <a:ea typeface="+mj-ea"/>
              </a:rPr>
              <a:t>2</a:t>
            </a:r>
            <a:r>
              <a:rPr lang="zh-CN" altLang="en-US" sz="2800" b="1" dirty="0">
                <a:latin typeface="+mj-ea"/>
                <a:ea typeface="+mj-ea"/>
              </a:rPr>
              <a:t>．项目顺应时代发展潮流    </a:t>
            </a:r>
            <a:endParaRPr lang="zh-CN" altLang="en-US" sz="2800" b="1" dirty="0">
              <a:latin typeface="+mj-ea"/>
              <a:ea typeface="+mj-ea"/>
            </a:endParaRPr>
          </a:p>
          <a:p>
            <a:r>
              <a:rPr lang="en-US" altLang="zh-CN" sz="2800" b="1" dirty="0">
                <a:latin typeface="+mj-ea"/>
                <a:ea typeface="+mj-ea"/>
              </a:rPr>
              <a:t>3</a:t>
            </a:r>
            <a:r>
              <a:rPr lang="zh-CN" altLang="en-US" sz="2800" b="1" dirty="0">
                <a:latin typeface="+mj-ea"/>
                <a:ea typeface="+mj-ea"/>
              </a:rPr>
              <a:t>．技术具有突破性，无许多替代品或竞争对手</a:t>
            </a:r>
            <a:endParaRPr lang="zh-CN" altLang="en-US" sz="2800" b="1" dirty="0">
              <a:latin typeface="+mj-ea"/>
              <a:ea typeface="+mj-ea"/>
            </a:endParaRPr>
          </a:p>
          <a:p>
            <a:r>
              <a:rPr lang="en-US" altLang="zh-CN" sz="2800" b="1" dirty="0">
                <a:latin typeface="+mj-ea"/>
                <a:ea typeface="+mj-ea"/>
              </a:rPr>
              <a:t>4</a:t>
            </a:r>
            <a:r>
              <a:rPr lang="zh-CN" altLang="en-US" sz="2800" b="1" dirty="0">
                <a:latin typeface="+mj-ea"/>
                <a:ea typeface="+mj-ea"/>
              </a:rPr>
              <a:t>．具备灵活的适应能力，能快速取舍</a:t>
            </a:r>
            <a:endParaRPr lang="zh-CN" altLang="en-US" sz="2800" b="1" dirty="0">
              <a:latin typeface="+mj-ea"/>
              <a:ea typeface="+mj-ea"/>
            </a:endParaRPr>
          </a:p>
          <a:p>
            <a:r>
              <a:rPr lang="en-US" altLang="zh-CN" sz="2800" b="1" dirty="0">
                <a:latin typeface="+mj-ea"/>
                <a:ea typeface="+mj-ea"/>
              </a:rPr>
              <a:t>5</a:t>
            </a:r>
            <a:r>
              <a:rPr lang="zh-CN" altLang="en-US" sz="2800" b="1" dirty="0">
                <a:latin typeface="+mj-ea"/>
                <a:ea typeface="+mj-ea"/>
              </a:rPr>
              <a:t>．能够获得销售渠道，或已经拥有现成的网络</a:t>
            </a:r>
            <a:endParaRPr lang="zh-CN" altLang="en-US" sz="2800" b="1" dirty="0">
              <a:latin typeface="+mj-ea"/>
              <a:ea typeface="+mj-ea"/>
            </a:endParaRPr>
          </a:p>
          <a:p>
            <a:r>
              <a:rPr lang="en-US" altLang="zh-CN" sz="2800" b="1" dirty="0">
                <a:latin typeface="+mj-ea"/>
                <a:ea typeface="+mj-ea"/>
              </a:rPr>
              <a:t>6</a:t>
            </a:r>
            <a:r>
              <a:rPr lang="zh-CN" altLang="en-US" sz="2800" b="1" dirty="0">
                <a:latin typeface="+mj-ea"/>
                <a:ea typeface="+mj-ea"/>
              </a:rPr>
              <a:t>．现实市场能够允许失败</a:t>
            </a:r>
            <a:endParaRPr lang="zh-CN" altLang="en-US" sz="2800" b="1" dirty="0" smtClean="0">
              <a:latin typeface="+mj-ea"/>
              <a:ea typeface="+mj-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5" name="云形 4"/>
          <p:cNvSpPr/>
          <p:nvPr/>
        </p:nvSpPr>
        <p:spPr>
          <a:xfrm>
            <a:off x="1187450" y="2205038"/>
            <a:ext cx="6985000" cy="3000375"/>
          </a:xfrm>
          <a:prstGeom prst="cloud">
            <a:avLst/>
          </a:prstGeom>
          <a:solidFill>
            <a:srgbClr val="00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itchFamily="34" charset="0"/>
              <a:buNone/>
              <a:defRPr/>
            </a:pPr>
            <a:r>
              <a:rPr lang="zh-CN" altLang="en-US" sz="2800" b="1" dirty="0" smtClean="0">
                <a:solidFill>
                  <a:srgbClr val="FF0000"/>
                </a:solidFill>
                <a:latin typeface="微软雅黑" pitchFamily="34" charset="-122"/>
                <a:ea typeface="微软雅黑" pitchFamily="34" charset="-122"/>
              </a:rPr>
              <a:t>问题：</a:t>
            </a:r>
            <a:endParaRPr lang="en-US" altLang="zh-CN" sz="2800" b="1" dirty="0" smtClean="0">
              <a:solidFill>
                <a:srgbClr val="FF0000"/>
              </a:solidFill>
              <a:latin typeface="微软雅黑" pitchFamily="34" charset="-122"/>
              <a:ea typeface="微软雅黑" pitchFamily="34" charset="-122"/>
            </a:endParaRPr>
          </a:p>
          <a:p>
            <a:pPr algn="ctr" eaLnBrk="1" hangingPunct="1">
              <a:buFont typeface="Arial" pitchFamily="34" charset="0"/>
              <a:buNone/>
              <a:defRPr/>
            </a:pPr>
            <a:r>
              <a:rPr lang="zh-CN" altLang="en-US" sz="3000" b="1" dirty="0" smtClean="0">
                <a:solidFill>
                  <a:schemeClr val="tx1"/>
                </a:solidFill>
                <a:latin typeface="微软雅黑" pitchFamily="34" charset="-122"/>
                <a:ea typeface="微软雅黑" pitchFamily="34" charset="-122"/>
              </a:rPr>
              <a:t>什么是互联网</a:t>
            </a:r>
            <a:r>
              <a:rPr lang="en-US" altLang="zh-CN" sz="3000" b="1" dirty="0" smtClean="0">
                <a:solidFill>
                  <a:schemeClr val="tx1"/>
                </a:solidFill>
                <a:latin typeface="微软雅黑" pitchFamily="34" charset="-122"/>
                <a:ea typeface="微软雅黑" pitchFamily="34" charset="-122"/>
              </a:rPr>
              <a:t>+</a:t>
            </a:r>
            <a:r>
              <a:rPr lang="zh-CN" altLang="en-US" sz="3000" b="1" dirty="0" smtClean="0">
                <a:solidFill>
                  <a:schemeClr val="tx1"/>
                </a:solidFill>
                <a:latin typeface="微软雅黑" pitchFamily="34" charset="-122"/>
                <a:ea typeface="微软雅黑" pitchFamily="34" charset="-122"/>
              </a:rPr>
              <a:t>？</a:t>
            </a:r>
            <a:endParaRPr lang="zh-CN" altLang="en-US" sz="3000" b="1" dirty="0">
              <a:solidFill>
                <a:schemeClr val="tx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53319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2-4 </a:t>
            </a: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创业项目关键点指导方法</a:t>
            </a:r>
            <a:endParaRPr lang="en-US" altLang="zh-CN" sz="2400" b="1" dirty="0">
              <a:solidFill>
                <a:schemeClr val="tx1"/>
              </a:solidFill>
              <a:latin typeface="微软雅黑" pitchFamily="34" charset="-122"/>
              <a:ea typeface="微软雅黑" pitchFamily="34" charset="-122"/>
            </a:endParaRPr>
          </a:p>
        </p:txBody>
      </p:sp>
      <p:sp>
        <p:nvSpPr>
          <p:cNvPr id="2" name="矩形 1"/>
          <p:cNvSpPr/>
          <p:nvPr/>
        </p:nvSpPr>
        <p:spPr>
          <a:xfrm>
            <a:off x="539721" y="1761700"/>
            <a:ext cx="7992554" cy="3539430"/>
          </a:xfrm>
          <a:prstGeom prst="rect">
            <a:avLst/>
          </a:prstGeom>
        </p:spPr>
        <p:txBody>
          <a:bodyPr wrap="square">
            <a:spAutoFit/>
          </a:bodyPr>
          <a:lstStyle/>
          <a:p>
            <a:r>
              <a:rPr lang="en-US" altLang="zh-CN" sz="2800" b="1" dirty="0" smtClean="0">
                <a:latin typeface="+mj-ea"/>
                <a:ea typeface="+mj-ea"/>
              </a:rPr>
              <a:t>1.</a:t>
            </a:r>
            <a:r>
              <a:rPr lang="zh-CN" altLang="en-US" sz="2800" b="1" dirty="0" smtClean="0">
                <a:latin typeface="+mj-ea"/>
                <a:ea typeface="+mj-ea"/>
              </a:rPr>
              <a:t>选</a:t>
            </a:r>
            <a:r>
              <a:rPr lang="zh-CN" altLang="en-US" sz="2800" b="1" dirty="0">
                <a:latin typeface="+mj-ea"/>
                <a:ea typeface="+mj-ea"/>
              </a:rPr>
              <a:t>择和刻画用户形象</a:t>
            </a:r>
            <a:endParaRPr lang="zh-CN" altLang="en-US" sz="2800" b="1" dirty="0">
              <a:latin typeface="+mj-ea"/>
              <a:ea typeface="+mj-ea"/>
            </a:endParaRPr>
          </a:p>
          <a:p>
            <a:r>
              <a:rPr lang="en-US" altLang="zh-CN" sz="2800" b="1" dirty="0" smtClean="0">
                <a:latin typeface="+mj-ea"/>
                <a:ea typeface="+mj-ea"/>
              </a:rPr>
              <a:t>2.</a:t>
            </a:r>
            <a:r>
              <a:rPr lang="zh-CN" altLang="en-US" sz="2800" b="1" dirty="0" smtClean="0">
                <a:latin typeface="+mj-ea"/>
                <a:ea typeface="+mj-ea"/>
              </a:rPr>
              <a:t>找</a:t>
            </a:r>
            <a:r>
              <a:rPr lang="zh-CN" altLang="en-US" sz="2800" b="1" dirty="0">
                <a:latin typeface="+mj-ea"/>
                <a:ea typeface="+mj-ea"/>
              </a:rPr>
              <a:t>到</a:t>
            </a:r>
            <a:r>
              <a:rPr lang="en-US" altLang="zh-CN" sz="2800" b="1" dirty="0">
                <a:latin typeface="+mj-ea"/>
                <a:ea typeface="+mj-ea"/>
              </a:rPr>
              <a:t>10</a:t>
            </a:r>
            <a:r>
              <a:rPr lang="zh-CN" altLang="en-US" sz="2800" b="1" dirty="0">
                <a:latin typeface="+mj-ea"/>
                <a:ea typeface="+mj-ea"/>
              </a:rPr>
              <a:t>位前期顾客</a:t>
            </a:r>
            <a:endParaRPr lang="zh-CN" altLang="en-US" sz="2800" b="1" dirty="0">
              <a:latin typeface="+mj-ea"/>
              <a:ea typeface="+mj-ea"/>
            </a:endParaRPr>
          </a:p>
          <a:p>
            <a:r>
              <a:rPr lang="en-US" altLang="zh-CN" sz="2800" b="1" dirty="0" smtClean="0">
                <a:latin typeface="+mj-ea"/>
                <a:ea typeface="+mj-ea"/>
              </a:rPr>
              <a:t>3.</a:t>
            </a:r>
            <a:r>
              <a:rPr lang="zh-CN" altLang="en-US" sz="2800" b="1" dirty="0" smtClean="0">
                <a:latin typeface="+mj-ea"/>
                <a:ea typeface="+mj-ea"/>
              </a:rPr>
              <a:t>绘</a:t>
            </a:r>
            <a:r>
              <a:rPr lang="zh-CN" altLang="en-US" sz="2800" b="1" dirty="0">
                <a:latin typeface="+mj-ea"/>
                <a:ea typeface="+mj-ea"/>
              </a:rPr>
              <a:t>制竞争地位图</a:t>
            </a:r>
            <a:endParaRPr lang="zh-CN" altLang="en-US" sz="2800" b="1" dirty="0">
              <a:latin typeface="+mj-ea"/>
              <a:ea typeface="+mj-ea"/>
            </a:endParaRPr>
          </a:p>
          <a:p>
            <a:r>
              <a:rPr lang="en-US" altLang="zh-CN" sz="2800" b="1" dirty="0" smtClean="0">
                <a:latin typeface="+mj-ea"/>
                <a:ea typeface="+mj-ea"/>
              </a:rPr>
              <a:t>4.</a:t>
            </a:r>
            <a:r>
              <a:rPr lang="zh-CN" altLang="en-US" sz="2800" b="1" dirty="0" smtClean="0">
                <a:latin typeface="+mj-ea"/>
                <a:ea typeface="+mj-ea"/>
              </a:rPr>
              <a:t>构</a:t>
            </a:r>
            <a:r>
              <a:rPr lang="zh-CN" altLang="en-US" sz="2800" b="1" dirty="0">
                <a:latin typeface="+mj-ea"/>
                <a:ea typeface="+mj-ea"/>
              </a:rPr>
              <a:t>建产品使用全程案例</a:t>
            </a:r>
            <a:endParaRPr lang="zh-CN" altLang="en-US" sz="2800" b="1" dirty="0">
              <a:latin typeface="+mj-ea"/>
              <a:ea typeface="+mj-ea"/>
            </a:endParaRPr>
          </a:p>
          <a:p>
            <a:r>
              <a:rPr lang="en-US" altLang="zh-CN" sz="2800" b="1" dirty="0" smtClean="0">
                <a:latin typeface="+mj-ea"/>
                <a:ea typeface="+mj-ea"/>
              </a:rPr>
              <a:t>5.</a:t>
            </a:r>
            <a:r>
              <a:rPr lang="zh-CN" altLang="en-US" sz="2800" b="1" dirty="0" smtClean="0">
                <a:latin typeface="+mj-ea"/>
                <a:ea typeface="+mj-ea"/>
              </a:rPr>
              <a:t>“</a:t>
            </a:r>
            <a:r>
              <a:rPr lang="zh-CN" altLang="en-US" sz="2800" b="1" dirty="0">
                <a:latin typeface="+mj-ea"/>
                <a:ea typeface="+mj-ea"/>
              </a:rPr>
              <a:t>可视化”产品</a:t>
            </a:r>
            <a:endParaRPr lang="zh-CN" altLang="en-US" sz="2800" b="1" dirty="0">
              <a:latin typeface="+mj-ea"/>
              <a:ea typeface="+mj-ea"/>
            </a:endParaRPr>
          </a:p>
          <a:p>
            <a:r>
              <a:rPr lang="en-US" altLang="zh-CN" sz="2800" b="1" dirty="0" smtClean="0">
                <a:latin typeface="+mj-ea"/>
                <a:ea typeface="+mj-ea"/>
              </a:rPr>
              <a:t>6.</a:t>
            </a:r>
            <a:r>
              <a:rPr lang="zh-CN" altLang="en-US" sz="2800" b="1" dirty="0" smtClean="0">
                <a:latin typeface="+mj-ea"/>
                <a:ea typeface="+mj-ea"/>
              </a:rPr>
              <a:t>绘</a:t>
            </a:r>
            <a:r>
              <a:rPr lang="zh-CN" altLang="en-US" sz="2800" b="1" dirty="0">
                <a:latin typeface="+mj-ea"/>
                <a:ea typeface="+mj-ea"/>
              </a:rPr>
              <a:t>制付费顾客采购的流程</a:t>
            </a:r>
            <a:endParaRPr lang="zh-CN" altLang="en-US" sz="2800" b="1" dirty="0">
              <a:latin typeface="+mj-ea"/>
              <a:ea typeface="+mj-ea"/>
            </a:endParaRPr>
          </a:p>
          <a:p>
            <a:r>
              <a:rPr lang="en-US" altLang="zh-CN" sz="2800" b="1" dirty="0" smtClean="0">
                <a:latin typeface="+mj-ea"/>
                <a:ea typeface="+mj-ea"/>
              </a:rPr>
              <a:t>7.</a:t>
            </a:r>
            <a:r>
              <a:rPr lang="zh-CN" altLang="en-US" sz="2800" b="1" dirty="0" smtClean="0">
                <a:latin typeface="+mj-ea"/>
                <a:ea typeface="+mj-ea"/>
              </a:rPr>
              <a:t>绘</a:t>
            </a:r>
            <a:r>
              <a:rPr lang="zh-CN" altLang="en-US" sz="2800" b="1" dirty="0">
                <a:latin typeface="+mj-ea"/>
                <a:ea typeface="+mj-ea"/>
              </a:rPr>
              <a:t>制销售流程图</a:t>
            </a:r>
            <a:endParaRPr lang="zh-CN" altLang="en-US" sz="2800" b="1" dirty="0">
              <a:latin typeface="+mj-ea"/>
              <a:ea typeface="+mj-ea"/>
            </a:endParaRPr>
          </a:p>
          <a:p>
            <a:r>
              <a:rPr lang="en-US" altLang="zh-CN" sz="2800" b="1" dirty="0" smtClean="0">
                <a:latin typeface="+mj-ea"/>
                <a:ea typeface="+mj-ea"/>
              </a:rPr>
              <a:t>8.</a:t>
            </a:r>
            <a:r>
              <a:rPr lang="zh-CN" altLang="en-US" sz="2800" b="1" dirty="0" smtClean="0">
                <a:latin typeface="+mj-ea"/>
                <a:ea typeface="+mj-ea"/>
              </a:rPr>
              <a:t>验</a:t>
            </a:r>
            <a:r>
              <a:rPr lang="zh-CN" altLang="en-US" sz="2800" b="1" dirty="0">
                <a:latin typeface="+mj-ea"/>
                <a:ea typeface="+mj-ea"/>
              </a:rPr>
              <a:t>证顾客会付费使用产品</a:t>
            </a:r>
            <a:endParaRPr lang="zh-CN" altLang="en-US" sz="2800" b="1" dirty="0" smtClean="0">
              <a:latin typeface="+mj-ea"/>
              <a:ea typeface="+mj-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9"/>
          <p:cNvSpPr>
            <a:spLocks noChangeArrowheads="1"/>
          </p:cNvSpPr>
          <p:nvPr/>
        </p:nvSpPr>
        <p:spPr bwMode="black">
          <a:xfrm>
            <a:off x="1371600" y="76200"/>
            <a:ext cx="76279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spcBef>
                <a:spcPct val="0"/>
              </a:spcBef>
              <a:buFontTx/>
              <a:buNone/>
            </a:pPr>
            <a:endParaRPr lang="en-US" altLang="zh-CN" sz="3600" b="1" dirty="0">
              <a:solidFill>
                <a:srgbClr val="FFFFFF"/>
              </a:solidFill>
              <a:latin typeface="Arial" pitchFamily="34" charset="0"/>
            </a:endParaRPr>
          </a:p>
        </p:txBody>
      </p:sp>
      <p:sp>
        <p:nvSpPr>
          <p:cNvPr id="64515" name="文本框 2"/>
          <p:cNvSpPr txBox="1">
            <a:spLocks noChangeArrowheads="1"/>
          </p:cNvSpPr>
          <p:nvPr/>
        </p:nvSpPr>
        <p:spPr bwMode="auto">
          <a:xfrm>
            <a:off x="457200" y="1643063"/>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a:spcBef>
                <a:spcPct val="0"/>
              </a:spcBef>
              <a:buFontTx/>
              <a:buNone/>
            </a:pPr>
            <a:r>
              <a:rPr lang="zh-CN" altLang="en-US" sz="2400" b="1">
                <a:solidFill>
                  <a:srgbClr val="C00000"/>
                </a:solidFill>
                <a:latin typeface="微软雅黑" pitchFamily="34" charset="-122"/>
                <a:ea typeface="微软雅黑" pitchFamily="34" charset="-122"/>
              </a:rPr>
              <a:t>市场规模</a:t>
            </a:r>
            <a:endParaRPr lang="zh-CN" altLang="en-US" sz="2400" b="1">
              <a:solidFill>
                <a:srgbClr val="C00000"/>
              </a:solidFill>
              <a:latin typeface="微软雅黑" pitchFamily="34" charset="-122"/>
              <a:ea typeface="微软雅黑" pitchFamily="34" charset="-122"/>
            </a:endParaRPr>
          </a:p>
        </p:txBody>
      </p:sp>
      <p:cxnSp>
        <p:nvCxnSpPr>
          <p:cNvPr id="4" name="直接连接符 3"/>
          <p:cNvCxnSpPr/>
          <p:nvPr/>
        </p:nvCxnSpPr>
        <p:spPr bwMode="auto">
          <a:xfrm>
            <a:off x="2638425" y="1776413"/>
            <a:ext cx="0" cy="0"/>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cxnSp>
      <p:sp>
        <p:nvSpPr>
          <p:cNvPr id="64517" name="文本框 5"/>
          <p:cNvSpPr txBox="1">
            <a:spLocks noChangeArrowheads="1"/>
          </p:cNvSpPr>
          <p:nvPr/>
        </p:nvSpPr>
        <p:spPr bwMode="auto">
          <a:xfrm>
            <a:off x="2427288" y="1524000"/>
            <a:ext cx="29543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algn="ctr">
              <a:spcBef>
                <a:spcPct val="0"/>
              </a:spcBef>
              <a:buFontTx/>
              <a:buNone/>
            </a:pPr>
            <a:r>
              <a:rPr lang="zh-CN" altLang="en-US" sz="2400" b="1">
                <a:solidFill>
                  <a:srgbClr val="C00000"/>
                </a:solidFill>
                <a:latin typeface="微软雅黑" pitchFamily="34" charset="-122"/>
                <a:ea typeface="微软雅黑" pitchFamily="34" charset="-122"/>
              </a:rPr>
              <a:t>符合最终用户信息的</a:t>
            </a:r>
            <a:endParaRPr lang="en-US" altLang="zh-CN" sz="2400" b="1">
              <a:solidFill>
                <a:srgbClr val="C00000"/>
              </a:solidFill>
              <a:latin typeface="微软雅黑" pitchFamily="34" charset="-122"/>
              <a:ea typeface="微软雅黑" pitchFamily="34" charset="-122"/>
            </a:endParaRPr>
          </a:p>
          <a:p>
            <a:pPr algn="ctr">
              <a:spcBef>
                <a:spcPct val="0"/>
              </a:spcBef>
              <a:buFontTx/>
              <a:buNone/>
            </a:pPr>
            <a:r>
              <a:rPr lang="zh-CN" altLang="en-US" sz="2400" b="1">
                <a:solidFill>
                  <a:srgbClr val="C00000"/>
                </a:solidFill>
                <a:latin typeface="微软雅黑" pitchFamily="34" charset="-122"/>
                <a:ea typeface="微软雅黑" pitchFamily="34" charset="-122"/>
              </a:rPr>
              <a:t>用户数量</a:t>
            </a:r>
            <a:endParaRPr lang="zh-CN" altLang="en-US" sz="2400" b="1">
              <a:solidFill>
                <a:srgbClr val="C00000"/>
              </a:solidFill>
              <a:latin typeface="微软雅黑" pitchFamily="34" charset="-122"/>
              <a:ea typeface="微软雅黑" pitchFamily="34" charset="-122"/>
            </a:endParaRPr>
          </a:p>
        </p:txBody>
      </p:sp>
      <p:sp>
        <p:nvSpPr>
          <p:cNvPr id="64518" name="文本框 6"/>
          <p:cNvSpPr txBox="1">
            <a:spLocks noChangeArrowheads="1"/>
          </p:cNvSpPr>
          <p:nvPr/>
        </p:nvSpPr>
        <p:spPr bwMode="auto">
          <a:xfrm>
            <a:off x="5919788" y="1547813"/>
            <a:ext cx="29543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algn="ctr">
              <a:spcBef>
                <a:spcPct val="0"/>
              </a:spcBef>
              <a:buFontTx/>
              <a:buNone/>
            </a:pPr>
            <a:r>
              <a:rPr lang="zh-CN" altLang="en-US" sz="2400" b="1">
                <a:solidFill>
                  <a:srgbClr val="C00000"/>
                </a:solidFill>
                <a:latin typeface="微软雅黑" pitchFamily="34" charset="-122"/>
                <a:ea typeface="微软雅黑" pitchFamily="34" charset="-122"/>
              </a:rPr>
              <a:t>每个最终用户</a:t>
            </a:r>
            <a:endParaRPr lang="en-US" altLang="zh-CN" sz="2400" b="1">
              <a:solidFill>
                <a:srgbClr val="C00000"/>
              </a:solidFill>
              <a:latin typeface="微软雅黑" pitchFamily="34" charset="-122"/>
              <a:ea typeface="微软雅黑" pitchFamily="34" charset="-122"/>
            </a:endParaRPr>
          </a:p>
          <a:p>
            <a:pPr algn="ctr">
              <a:spcBef>
                <a:spcPct val="0"/>
              </a:spcBef>
              <a:buFontTx/>
              <a:buNone/>
            </a:pPr>
            <a:r>
              <a:rPr lang="zh-CN" altLang="en-US" sz="2400" b="1">
                <a:solidFill>
                  <a:srgbClr val="C00000"/>
                </a:solidFill>
                <a:latin typeface="微软雅黑" pitchFamily="34" charset="-122"/>
                <a:ea typeface="微软雅黑" pitchFamily="34" charset="-122"/>
              </a:rPr>
              <a:t>每年可创造多少价值</a:t>
            </a:r>
            <a:endParaRPr lang="zh-CN" altLang="en-US" sz="2400" b="1">
              <a:solidFill>
                <a:srgbClr val="C00000"/>
              </a:solidFill>
              <a:latin typeface="微软雅黑" pitchFamily="34" charset="-122"/>
              <a:ea typeface="微软雅黑" pitchFamily="34" charset="-122"/>
            </a:endParaRPr>
          </a:p>
        </p:txBody>
      </p:sp>
      <p:cxnSp>
        <p:nvCxnSpPr>
          <p:cNvPr id="8" name="直接连接符 7"/>
          <p:cNvCxnSpPr/>
          <p:nvPr/>
        </p:nvCxnSpPr>
        <p:spPr bwMode="auto">
          <a:xfrm>
            <a:off x="5487988" y="1768475"/>
            <a:ext cx="327025" cy="268288"/>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9" name="直接连接符 8"/>
          <p:cNvCxnSpPr/>
          <p:nvPr/>
        </p:nvCxnSpPr>
        <p:spPr bwMode="auto">
          <a:xfrm flipH="1">
            <a:off x="5483225" y="1770063"/>
            <a:ext cx="280988" cy="269875"/>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0" name="直接连接符 9"/>
          <p:cNvCxnSpPr/>
          <p:nvPr/>
        </p:nvCxnSpPr>
        <p:spPr bwMode="auto">
          <a:xfrm>
            <a:off x="1981200" y="1787525"/>
            <a:ext cx="344488" cy="0"/>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1" name="直接连接符 10"/>
          <p:cNvCxnSpPr/>
          <p:nvPr/>
        </p:nvCxnSpPr>
        <p:spPr bwMode="auto">
          <a:xfrm>
            <a:off x="1981200" y="1963738"/>
            <a:ext cx="344488" cy="0"/>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2" name="圆角矩形标注 11"/>
          <p:cNvSpPr/>
          <p:nvPr/>
        </p:nvSpPr>
        <p:spPr bwMode="auto">
          <a:xfrm>
            <a:off x="457200" y="2532063"/>
            <a:ext cx="3963988" cy="3970337"/>
          </a:xfrm>
          <a:prstGeom prst="wedgeRoundRectCallout">
            <a:avLst>
              <a:gd name="adj1" fmla="val -3742"/>
              <a:gd name="adj2" fmla="val -56782"/>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marL="342900" indent="-342900">
              <a:buClr>
                <a:srgbClr val="FF0000"/>
              </a:buClr>
              <a:buFont typeface="Wingdings" pitchFamily="2" charset="2"/>
              <a:buChar char="l"/>
              <a:defRPr/>
            </a:pPr>
            <a:r>
              <a:rPr lang="zh-CN" altLang="en-US" sz="2000" b="1" dirty="0">
                <a:latin typeface="微软雅黑" pitchFamily="34" charset="-122"/>
                <a:ea typeface="微软雅黑" pitchFamily="34" charset="-122"/>
              </a:rPr>
              <a:t>确定数量：自下而上分析法（人头法），顾客列表、同业公会和其他渠道获取的顾客信息都能帮助你发现有多少潜在顾客，以及每个顾客拥有多少最终用户。</a:t>
            </a:r>
            <a:endParaRPr lang="en-US" altLang="zh-CN" sz="2000" b="1" dirty="0">
              <a:latin typeface="微软雅黑" pitchFamily="34" charset="-122"/>
              <a:ea typeface="微软雅黑" pitchFamily="34" charset="-122"/>
            </a:endParaRPr>
          </a:p>
          <a:p>
            <a:pPr marL="342900" indent="-342900">
              <a:buClr>
                <a:srgbClr val="FF0000"/>
              </a:buClr>
              <a:buFont typeface="Wingdings" pitchFamily="2" charset="2"/>
              <a:buChar char="l"/>
              <a:defRPr/>
            </a:pPr>
            <a:r>
              <a:rPr lang="zh-CN" altLang="en-US" sz="2000" b="1" dirty="0">
                <a:latin typeface="微软雅黑" pitchFamily="34" charset="-122"/>
                <a:ea typeface="微软雅黑" pitchFamily="34" charset="-122"/>
              </a:rPr>
              <a:t>补充校正：自上而下分析法（二手调查资料），如市场分析报告，然后在此基础上确定有多少最终用户符合不同的具体特征。</a:t>
            </a:r>
            <a:endParaRPr lang="zh-CN" altLang="en-US" sz="2000" b="1" dirty="0">
              <a:latin typeface="微软雅黑" pitchFamily="34" charset="-122"/>
              <a:ea typeface="微软雅黑" pitchFamily="34" charset="-122"/>
            </a:endParaRPr>
          </a:p>
        </p:txBody>
      </p:sp>
      <p:sp>
        <p:nvSpPr>
          <p:cNvPr id="13" name="圆角矩形标注 12"/>
          <p:cNvSpPr/>
          <p:nvPr/>
        </p:nvSpPr>
        <p:spPr bwMode="auto">
          <a:xfrm>
            <a:off x="4581525" y="2874963"/>
            <a:ext cx="4271963" cy="3276600"/>
          </a:xfrm>
          <a:prstGeom prst="wedgeRoundRectCallout">
            <a:avLst>
              <a:gd name="adj1" fmla="val 12038"/>
              <a:gd name="adj2" fmla="val -60985"/>
              <a:gd name="adj3" fmla="val 16667"/>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marL="342900" indent="-342900">
              <a:buClr>
                <a:srgbClr val="FF0000"/>
              </a:buClr>
              <a:buFont typeface="Wingdings" pitchFamily="2" charset="2"/>
              <a:buChar char="l"/>
              <a:defRPr/>
            </a:pPr>
            <a:r>
              <a:rPr lang="zh-CN" altLang="en-US" sz="2000" b="1" dirty="0">
                <a:latin typeface="微软雅黑" pitchFamily="34" charset="-122"/>
                <a:ea typeface="微软雅黑" pitchFamily="34" charset="-122"/>
              </a:rPr>
              <a:t>这个数额需要做个</a:t>
            </a:r>
            <a:r>
              <a:rPr lang="zh-CN" altLang="en-US" sz="2000" b="1" dirty="0">
                <a:solidFill>
                  <a:srgbClr val="FF0000"/>
                </a:solidFill>
                <a:latin typeface="微软雅黑" pitchFamily="34" charset="-122"/>
                <a:ea typeface="微软雅黑" pitchFamily="34" charset="-122"/>
              </a:rPr>
              <a:t>假设</a:t>
            </a:r>
            <a:r>
              <a:rPr lang="zh-CN" altLang="en-US" sz="2000" b="1" dirty="0">
                <a:latin typeface="微软雅黑" pitchFamily="34" charset="-122"/>
                <a:ea typeface="微软雅黑" pitchFamily="34" charset="-122"/>
              </a:rPr>
              <a:t>。</a:t>
            </a:r>
            <a:endParaRPr lang="en-US" altLang="zh-CN" sz="2000" b="1" dirty="0">
              <a:latin typeface="微软雅黑" pitchFamily="34" charset="-122"/>
              <a:ea typeface="微软雅黑" pitchFamily="34" charset="-122"/>
            </a:endParaRPr>
          </a:p>
          <a:p>
            <a:pPr marL="342900" indent="-342900">
              <a:buClr>
                <a:srgbClr val="FF0000"/>
              </a:buClr>
              <a:buFont typeface="Wingdings" pitchFamily="2" charset="2"/>
              <a:buChar char="l"/>
              <a:defRPr/>
            </a:pPr>
            <a:r>
              <a:rPr lang="zh-CN" altLang="en-US" sz="2000" b="1" dirty="0">
                <a:latin typeface="微软雅黑" pitchFamily="34" charset="-122"/>
                <a:ea typeface="微软雅黑" pitchFamily="34" charset="-122"/>
              </a:rPr>
              <a:t>可以根据潜在顾客的预算</a:t>
            </a:r>
            <a:r>
              <a:rPr lang="zh-CN" altLang="en-US" sz="2000" b="1" dirty="0">
                <a:solidFill>
                  <a:srgbClr val="FF0000"/>
                </a:solidFill>
                <a:latin typeface="微软雅黑" pitchFamily="34" charset="-122"/>
                <a:ea typeface="微软雅黑" pitchFamily="34" charset="-122"/>
              </a:rPr>
              <a:t>尽可能高</a:t>
            </a:r>
            <a:r>
              <a:rPr lang="zh-CN" altLang="en-US" sz="2000" b="1" dirty="0">
                <a:latin typeface="微软雅黑" pitchFamily="34" charset="-122"/>
                <a:ea typeface="微软雅黑" pitchFamily="34" charset="-122"/>
              </a:rPr>
              <a:t>地假设。</a:t>
            </a:r>
            <a:endParaRPr lang="en-US" altLang="zh-CN" sz="2000" b="1" dirty="0">
              <a:latin typeface="微软雅黑" pitchFamily="34" charset="-122"/>
              <a:ea typeface="微软雅黑" pitchFamily="34" charset="-122"/>
            </a:endParaRPr>
          </a:p>
          <a:p>
            <a:pPr marL="342900" indent="-342900">
              <a:buClr>
                <a:srgbClr val="FF0000"/>
              </a:buClr>
              <a:buFont typeface="Wingdings" pitchFamily="2" charset="2"/>
              <a:buChar char="l"/>
              <a:defRPr/>
            </a:pPr>
            <a:r>
              <a:rPr lang="zh-CN" altLang="en-US" sz="2000" b="1" dirty="0">
                <a:latin typeface="微软雅黑" pitchFamily="34" charset="-122"/>
                <a:ea typeface="微软雅黑" pitchFamily="34" charset="-122"/>
              </a:rPr>
              <a:t>目前他们要花费多少钱才能搞定你的产品能解决的问题？</a:t>
            </a:r>
            <a:endParaRPr lang="en-US" altLang="zh-CN" sz="2000" b="1" dirty="0">
              <a:latin typeface="微软雅黑" pitchFamily="34" charset="-122"/>
              <a:ea typeface="微软雅黑" pitchFamily="34" charset="-122"/>
            </a:endParaRPr>
          </a:p>
          <a:p>
            <a:pPr marL="342900" indent="-342900">
              <a:buClr>
                <a:srgbClr val="FF0000"/>
              </a:buClr>
              <a:buFont typeface="Wingdings" pitchFamily="2" charset="2"/>
              <a:buChar char="l"/>
              <a:defRPr/>
            </a:pPr>
            <a:r>
              <a:rPr lang="zh-CN" altLang="en-US" sz="2000" b="1" dirty="0">
                <a:latin typeface="微软雅黑" pitchFamily="34" charset="-122"/>
                <a:ea typeface="微软雅黑" pitchFamily="34" charset="-122"/>
              </a:rPr>
              <a:t>以前他们花过多少钱购买其他新产品？</a:t>
            </a:r>
            <a:endParaRPr lang="en-US" altLang="zh-CN" sz="2000" b="1" dirty="0">
              <a:latin typeface="微软雅黑" pitchFamily="34" charset="-122"/>
              <a:ea typeface="微软雅黑" pitchFamily="34" charset="-122"/>
            </a:endParaRPr>
          </a:p>
          <a:p>
            <a:pPr marL="342900" indent="-342900">
              <a:buClr>
                <a:srgbClr val="FF0000"/>
              </a:buClr>
              <a:buFont typeface="Wingdings" pitchFamily="2" charset="2"/>
              <a:buChar char="l"/>
              <a:defRPr/>
            </a:pPr>
            <a:r>
              <a:rPr lang="zh-CN" altLang="en-US" sz="2000" b="1" dirty="0">
                <a:latin typeface="微软雅黑" pitchFamily="34" charset="-122"/>
                <a:ea typeface="微软雅黑" pitchFamily="34" charset="-122"/>
              </a:rPr>
              <a:t>你的产品能为他们创造多少价值？</a:t>
            </a:r>
            <a:endParaRPr lang="zh-CN" altLang="en-US" sz="2000" b="1" dirty="0">
              <a:latin typeface="微软雅黑" pitchFamily="34" charset="-122"/>
              <a:ea typeface="微软雅黑" pitchFamily="34" charset="-122"/>
            </a:endParaRPr>
          </a:p>
        </p:txBody>
      </p:sp>
      <p:sp>
        <p:nvSpPr>
          <p:cNvPr id="14"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15" name="矩形 1"/>
          <p:cNvSpPr>
            <a:spLocks noChangeArrowheads="1"/>
          </p:cNvSpPr>
          <p:nvPr/>
        </p:nvSpPr>
        <p:spPr bwMode="auto">
          <a:xfrm>
            <a:off x="250825" y="333375"/>
            <a:ext cx="3251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3-1 </a:t>
            </a:r>
            <a:r>
              <a:rPr lang="zh-CN" altLang="en-US" sz="2400" b="1" dirty="0" smtClean="0">
                <a:solidFill>
                  <a:schemeClr val="tx1"/>
                </a:solidFill>
                <a:latin typeface="微软雅黑" pitchFamily="34" charset="-122"/>
                <a:ea typeface="微软雅黑" pitchFamily="34" charset="-122"/>
              </a:rPr>
              <a:t>估</a:t>
            </a:r>
            <a:r>
              <a:rPr lang="zh-CN" altLang="en-US" sz="2400" b="1" dirty="0">
                <a:solidFill>
                  <a:schemeClr val="tx1"/>
                </a:solidFill>
                <a:latin typeface="微软雅黑" pitchFamily="34" charset="-122"/>
                <a:ea typeface="微软雅黑" pitchFamily="34" charset="-122"/>
              </a:rPr>
              <a:t>算登陆市场规模</a:t>
            </a:r>
            <a:endParaRPr lang="en-US" altLang="zh-CN" sz="2400" b="1" dirty="0">
              <a:solidFill>
                <a:schemeClr val="tx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5" name="TextBox 1"/>
          <p:cNvSpPr txBox="1">
            <a:spLocks noChangeArrowheads="1"/>
          </p:cNvSpPr>
          <p:nvPr/>
        </p:nvSpPr>
        <p:spPr bwMode="auto">
          <a:xfrm>
            <a:off x="736600" y="1524000"/>
            <a:ext cx="20558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spcBef>
                <a:spcPct val="0"/>
              </a:spcBef>
              <a:buFontTx/>
              <a:buNone/>
            </a:pPr>
            <a:r>
              <a:rPr lang="en-US" altLang="zh-CN" sz="2400" b="1">
                <a:solidFill>
                  <a:srgbClr val="FF0000"/>
                </a:solidFill>
                <a:latin typeface="微软雅黑" pitchFamily="34" charset="-122"/>
                <a:ea typeface="微软雅黑" pitchFamily="34" charset="-122"/>
              </a:rPr>
              <a:t>COCA</a:t>
            </a:r>
            <a:r>
              <a:rPr lang="zh-CN" altLang="en-US" sz="2400" b="1">
                <a:solidFill>
                  <a:srgbClr val="FF0000"/>
                </a:solidFill>
                <a:latin typeface="微软雅黑" pitchFamily="34" charset="-122"/>
                <a:ea typeface="微软雅黑" pitchFamily="34" charset="-122"/>
              </a:rPr>
              <a:t>（</a:t>
            </a:r>
            <a:r>
              <a:rPr lang="en-US" altLang="zh-CN" sz="2400" b="1">
                <a:solidFill>
                  <a:srgbClr val="FF0000"/>
                </a:solidFill>
                <a:latin typeface="微软雅黑" pitchFamily="34" charset="-122"/>
                <a:ea typeface="微软雅黑" pitchFamily="34" charset="-122"/>
              </a:rPr>
              <a:t>t</a:t>
            </a:r>
            <a:r>
              <a:rPr lang="zh-CN" altLang="en-US" sz="2400" b="1">
                <a:solidFill>
                  <a:srgbClr val="FF0000"/>
                </a:solidFill>
                <a:latin typeface="微软雅黑" pitchFamily="34" charset="-122"/>
                <a:ea typeface="微软雅黑" pitchFamily="34" charset="-122"/>
              </a:rPr>
              <a:t>）</a:t>
            </a:r>
            <a:r>
              <a:rPr lang="en-US" altLang="zh-CN" sz="2400" b="1">
                <a:solidFill>
                  <a:srgbClr val="FF0000"/>
                </a:solidFill>
                <a:latin typeface="微软雅黑" pitchFamily="34" charset="-122"/>
                <a:ea typeface="微软雅黑" pitchFamily="34" charset="-122"/>
              </a:rPr>
              <a:t>=</a:t>
            </a:r>
            <a:endParaRPr lang="zh-CN" altLang="en-US" sz="2400" b="1">
              <a:solidFill>
                <a:srgbClr val="FF0000"/>
              </a:solidFill>
              <a:latin typeface="微软雅黑" pitchFamily="34" charset="-122"/>
              <a:ea typeface="微软雅黑" pitchFamily="34" charset="-122"/>
            </a:endParaRPr>
          </a:p>
        </p:txBody>
      </p:sp>
      <p:sp>
        <p:nvSpPr>
          <p:cNvPr id="177156" name="TextBox 2"/>
          <p:cNvSpPr txBox="1">
            <a:spLocks noChangeArrowheads="1"/>
          </p:cNvSpPr>
          <p:nvPr/>
        </p:nvSpPr>
        <p:spPr bwMode="auto">
          <a:xfrm>
            <a:off x="2895600" y="1290638"/>
            <a:ext cx="3822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spcBef>
                <a:spcPct val="0"/>
              </a:spcBef>
              <a:buFontTx/>
              <a:buNone/>
            </a:pPr>
            <a:r>
              <a:rPr lang="en-US" altLang="zh-CN" sz="2400" b="1">
                <a:solidFill>
                  <a:srgbClr val="FF0000"/>
                </a:solidFill>
                <a:latin typeface="微软雅黑" pitchFamily="34" charset="-122"/>
                <a:ea typeface="微软雅黑" pitchFamily="34" charset="-122"/>
              </a:rPr>
              <a:t>TMSE</a:t>
            </a:r>
            <a:r>
              <a:rPr lang="zh-CN" altLang="en-US" sz="2400" b="1">
                <a:solidFill>
                  <a:srgbClr val="FF0000"/>
                </a:solidFill>
                <a:latin typeface="微软雅黑" pitchFamily="34" charset="-122"/>
                <a:ea typeface="微软雅黑" pitchFamily="34" charset="-122"/>
              </a:rPr>
              <a:t> （</a:t>
            </a:r>
            <a:r>
              <a:rPr lang="en-US" altLang="zh-CN" sz="2400" b="1">
                <a:solidFill>
                  <a:srgbClr val="FF0000"/>
                </a:solidFill>
                <a:latin typeface="微软雅黑" pitchFamily="34" charset="-122"/>
                <a:ea typeface="微软雅黑" pitchFamily="34" charset="-122"/>
              </a:rPr>
              <a:t>t</a:t>
            </a:r>
            <a:r>
              <a:rPr lang="zh-CN" altLang="en-US" sz="2400" b="1">
                <a:solidFill>
                  <a:srgbClr val="FF0000"/>
                </a:solidFill>
                <a:latin typeface="微软雅黑" pitchFamily="34" charset="-122"/>
                <a:ea typeface="微软雅黑" pitchFamily="34" charset="-122"/>
              </a:rPr>
              <a:t>）</a:t>
            </a:r>
            <a:r>
              <a:rPr lang="en-US" altLang="zh-CN" sz="2400" b="1">
                <a:solidFill>
                  <a:srgbClr val="FF0000"/>
                </a:solidFill>
                <a:latin typeface="微软雅黑" pitchFamily="34" charset="-122"/>
                <a:ea typeface="微软雅黑" pitchFamily="34" charset="-122"/>
              </a:rPr>
              <a:t>— IBSE</a:t>
            </a:r>
            <a:r>
              <a:rPr lang="zh-CN" altLang="en-US" sz="2400" b="1">
                <a:solidFill>
                  <a:srgbClr val="FF0000"/>
                </a:solidFill>
                <a:latin typeface="微软雅黑" pitchFamily="34" charset="-122"/>
                <a:ea typeface="微软雅黑" pitchFamily="34" charset="-122"/>
              </a:rPr>
              <a:t> （</a:t>
            </a:r>
            <a:r>
              <a:rPr lang="en-US" altLang="zh-CN" sz="2400" b="1">
                <a:solidFill>
                  <a:srgbClr val="FF0000"/>
                </a:solidFill>
                <a:latin typeface="微软雅黑" pitchFamily="34" charset="-122"/>
                <a:ea typeface="微软雅黑" pitchFamily="34" charset="-122"/>
              </a:rPr>
              <a:t>t</a:t>
            </a:r>
            <a:r>
              <a:rPr lang="zh-CN" altLang="en-US" sz="2400" b="1">
                <a:solidFill>
                  <a:srgbClr val="FF0000"/>
                </a:solidFill>
                <a:latin typeface="微软雅黑" pitchFamily="34" charset="-122"/>
                <a:ea typeface="微软雅黑" pitchFamily="34" charset="-122"/>
              </a:rPr>
              <a:t>）</a:t>
            </a:r>
            <a:endParaRPr lang="en-US" altLang="zh-CN" sz="2400" b="1">
              <a:solidFill>
                <a:srgbClr val="FF0000"/>
              </a:solidFill>
              <a:latin typeface="微软雅黑" pitchFamily="34" charset="-122"/>
              <a:ea typeface="微软雅黑" pitchFamily="34" charset="-122"/>
            </a:endParaRPr>
          </a:p>
        </p:txBody>
      </p:sp>
      <p:sp>
        <p:nvSpPr>
          <p:cNvPr id="177157" name="TextBox 5"/>
          <p:cNvSpPr txBox="1">
            <a:spLocks noChangeArrowheads="1"/>
          </p:cNvSpPr>
          <p:nvPr/>
        </p:nvSpPr>
        <p:spPr bwMode="auto">
          <a:xfrm>
            <a:off x="3962400" y="1752600"/>
            <a:ext cx="1487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spcBef>
                <a:spcPct val="0"/>
              </a:spcBef>
              <a:buFontTx/>
              <a:buNone/>
            </a:pPr>
            <a:r>
              <a:rPr lang="en-US" altLang="zh-CN" sz="2400" b="1">
                <a:solidFill>
                  <a:srgbClr val="FF0000"/>
                </a:solidFill>
                <a:latin typeface="微软雅黑" pitchFamily="34" charset="-122"/>
                <a:ea typeface="微软雅黑" pitchFamily="34" charset="-122"/>
              </a:rPr>
              <a:t>NC</a:t>
            </a:r>
            <a:r>
              <a:rPr lang="zh-CN" altLang="en-US" sz="2400" b="1">
                <a:solidFill>
                  <a:srgbClr val="FF0000"/>
                </a:solidFill>
                <a:latin typeface="微软雅黑" pitchFamily="34" charset="-122"/>
                <a:ea typeface="微软雅黑" pitchFamily="34" charset="-122"/>
              </a:rPr>
              <a:t> （</a:t>
            </a:r>
            <a:r>
              <a:rPr lang="en-US" altLang="zh-CN" sz="2400" b="1">
                <a:solidFill>
                  <a:srgbClr val="FF0000"/>
                </a:solidFill>
                <a:latin typeface="微软雅黑" pitchFamily="34" charset="-122"/>
                <a:ea typeface="微软雅黑" pitchFamily="34" charset="-122"/>
              </a:rPr>
              <a:t>t</a:t>
            </a:r>
            <a:r>
              <a:rPr lang="zh-CN" altLang="en-US" sz="2400" b="1">
                <a:solidFill>
                  <a:srgbClr val="FF0000"/>
                </a:solidFill>
                <a:latin typeface="微软雅黑" pitchFamily="34" charset="-122"/>
                <a:ea typeface="微软雅黑" pitchFamily="34" charset="-122"/>
              </a:rPr>
              <a:t>）</a:t>
            </a:r>
            <a:endParaRPr lang="en-US" altLang="zh-CN" sz="2400" b="1">
              <a:solidFill>
                <a:srgbClr val="FF0000"/>
              </a:solidFill>
              <a:latin typeface="微软雅黑" pitchFamily="34" charset="-122"/>
              <a:ea typeface="微软雅黑" pitchFamily="34" charset="-122"/>
            </a:endParaRPr>
          </a:p>
        </p:txBody>
      </p:sp>
      <p:cxnSp>
        <p:nvCxnSpPr>
          <p:cNvPr id="7" name="直接连接符 6"/>
          <p:cNvCxnSpPr/>
          <p:nvPr/>
        </p:nvCxnSpPr>
        <p:spPr bwMode="auto">
          <a:xfrm>
            <a:off x="2895600" y="1754188"/>
            <a:ext cx="3657600" cy="0"/>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sp>
        <p:nvSpPr>
          <p:cNvPr id="177159" name="TextBox 7"/>
          <p:cNvSpPr txBox="1">
            <a:spLocks noChangeArrowheads="1"/>
          </p:cNvSpPr>
          <p:nvPr/>
        </p:nvSpPr>
        <p:spPr bwMode="auto">
          <a:xfrm>
            <a:off x="6350" y="2819400"/>
            <a:ext cx="22653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spcBef>
                <a:spcPct val="0"/>
              </a:spcBef>
              <a:buFontTx/>
              <a:buNone/>
            </a:pPr>
            <a:r>
              <a:rPr lang="zh-CN" altLang="en-US" sz="2400" b="1">
                <a:solidFill>
                  <a:srgbClr val="FF0000"/>
                </a:solidFill>
                <a:latin typeface="微软雅黑" pitchFamily="34" charset="-122"/>
                <a:ea typeface="微软雅黑" pitchFamily="34" charset="-122"/>
              </a:rPr>
              <a:t>顾客获取成本</a:t>
            </a:r>
            <a:r>
              <a:rPr lang="en-US" altLang="zh-CN" sz="2400" b="1">
                <a:solidFill>
                  <a:srgbClr val="FF0000"/>
                </a:solidFill>
                <a:latin typeface="微软雅黑" pitchFamily="34" charset="-122"/>
                <a:ea typeface="微软雅黑" pitchFamily="34" charset="-122"/>
              </a:rPr>
              <a:t>=</a:t>
            </a:r>
            <a:endParaRPr lang="zh-CN" altLang="en-US" sz="2400" b="1">
              <a:solidFill>
                <a:srgbClr val="FF0000"/>
              </a:solidFill>
              <a:latin typeface="微软雅黑" pitchFamily="34" charset="-122"/>
              <a:ea typeface="微软雅黑" pitchFamily="34" charset="-122"/>
            </a:endParaRPr>
          </a:p>
        </p:txBody>
      </p:sp>
      <p:sp>
        <p:nvSpPr>
          <p:cNvPr id="177160" name="TextBox 8"/>
          <p:cNvSpPr txBox="1">
            <a:spLocks noChangeArrowheads="1"/>
          </p:cNvSpPr>
          <p:nvPr/>
        </p:nvSpPr>
        <p:spPr bwMode="auto">
          <a:xfrm>
            <a:off x="1981200" y="2514600"/>
            <a:ext cx="7235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spcBef>
                <a:spcPct val="0"/>
              </a:spcBef>
              <a:buFontTx/>
              <a:buNone/>
            </a:pPr>
            <a:r>
              <a:rPr lang="zh-CN" altLang="en-US" sz="2400" b="1">
                <a:solidFill>
                  <a:srgbClr val="FF0000"/>
                </a:solidFill>
                <a:latin typeface="微软雅黑" pitchFamily="34" charset="-122"/>
                <a:ea typeface="微软雅黑" pitchFamily="34" charset="-122"/>
              </a:rPr>
              <a:t>销售营销期间总成本（</a:t>
            </a:r>
            <a:r>
              <a:rPr lang="en-US" altLang="zh-CN" sz="2400" b="1">
                <a:solidFill>
                  <a:srgbClr val="FF0000"/>
                </a:solidFill>
                <a:latin typeface="微软雅黑" pitchFamily="34" charset="-122"/>
                <a:ea typeface="微软雅黑" pitchFamily="34" charset="-122"/>
              </a:rPr>
              <a:t>t</a:t>
            </a:r>
            <a:r>
              <a:rPr lang="zh-CN" altLang="en-US" sz="2400" b="1">
                <a:solidFill>
                  <a:srgbClr val="FF0000"/>
                </a:solidFill>
                <a:latin typeface="微软雅黑" pitchFamily="34" charset="-122"/>
                <a:ea typeface="微软雅黑" pitchFamily="34" charset="-122"/>
              </a:rPr>
              <a:t>）</a:t>
            </a:r>
            <a:r>
              <a:rPr lang="en-US" altLang="zh-CN" sz="2400" b="1">
                <a:solidFill>
                  <a:srgbClr val="FF0000"/>
                </a:solidFill>
                <a:latin typeface="微软雅黑" pitchFamily="34" charset="-122"/>
                <a:ea typeface="微软雅黑" pitchFamily="34" charset="-122"/>
              </a:rPr>
              <a:t>—</a:t>
            </a:r>
            <a:r>
              <a:rPr lang="zh-CN" altLang="en-US" sz="2400" b="1">
                <a:solidFill>
                  <a:srgbClr val="FF0000"/>
                </a:solidFill>
                <a:latin typeface="微软雅黑" pitchFamily="34" charset="-122"/>
                <a:ea typeface="微软雅黑" pitchFamily="34" charset="-122"/>
              </a:rPr>
              <a:t>后期支持期间成本（</a:t>
            </a:r>
            <a:r>
              <a:rPr lang="en-US" altLang="zh-CN" sz="2400" b="1">
                <a:solidFill>
                  <a:srgbClr val="FF0000"/>
                </a:solidFill>
                <a:latin typeface="微软雅黑" pitchFamily="34" charset="-122"/>
                <a:ea typeface="微软雅黑" pitchFamily="34" charset="-122"/>
              </a:rPr>
              <a:t>t</a:t>
            </a:r>
            <a:r>
              <a:rPr lang="zh-CN" altLang="en-US" sz="2400" b="1">
                <a:solidFill>
                  <a:srgbClr val="FF0000"/>
                </a:solidFill>
                <a:latin typeface="微软雅黑" pitchFamily="34" charset="-122"/>
                <a:ea typeface="微软雅黑" pitchFamily="34" charset="-122"/>
              </a:rPr>
              <a:t>）</a:t>
            </a:r>
            <a:endParaRPr lang="zh-CN" altLang="en-US" sz="2400" b="1">
              <a:solidFill>
                <a:srgbClr val="FF0000"/>
              </a:solidFill>
              <a:latin typeface="微软雅黑" pitchFamily="34" charset="-122"/>
              <a:ea typeface="微软雅黑" pitchFamily="34" charset="-122"/>
            </a:endParaRPr>
          </a:p>
        </p:txBody>
      </p:sp>
      <p:sp>
        <p:nvSpPr>
          <p:cNvPr id="177161" name="TextBox 9"/>
          <p:cNvSpPr txBox="1">
            <a:spLocks noChangeArrowheads="1"/>
          </p:cNvSpPr>
          <p:nvPr/>
        </p:nvSpPr>
        <p:spPr bwMode="auto">
          <a:xfrm>
            <a:off x="3392488" y="3124200"/>
            <a:ext cx="35861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spcBef>
                <a:spcPct val="0"/>
              </a:spcBef>
              <a:buFontTx/>
              <a:buNone/>
            </a:pPr>
            <a:r>
              <a:rPr lang="zh-CN" altLang="en-US" sz="2400" b="1">
                <a:solidFill>
                  <a:srgbClr val="FF0000"/>
                </a:solidFill>
                <a:latin typeface="微软雅黑" pitchFamily="34" charset="-122"/>
                <a:ea typeface="微软雅黑" pitchFamily="34" charset="-122"/>
              </a:rPr>
              <a:t>期间新顾客数量（</a:t>
            </a:r>
            <a:r>
              <a:rPr lang="en-US" altLang="zh-CN" sz="2400" b="1">
                <a:solidFill>
                  <a:srgbClr val="FF0000"/>
                </a:solidFill>
                <a:latin typeface="微软雅黑" pitchFamily="34" charset="-122"/>
                <a:ea typeface="微软雅黑" pitchFamily="34" charset="-122"/>
              </a:rPr>
              <a:t>t</a:t>
            </a:r>
            <a:r>
              <a:rPr lang="zh-CN" altLang="en-US" sz="2400" b="1">
                <a:solidFill>
                  <a:srgbClr val="FF0000"/>
                </a:solidFill>
                <a:latin typeface="微软雅黑" pitchFamily="34" charset="-122"/>
                <a:ea typeface="微软雅黑" pitchFamily="34" charset="-122"/>
              </a:rPr>
              <a:t>）</a:t>
            </a:r>
            <a:endParaRPr lang="en-US" altLang="zh-CN" sz="2400" b="1">
              <a:solidFill>
                <a:srgbClr val="FF0000"/>
              </a:solidFill>
              <a:latin typeface="微软雅黑" pitchFamily="34" charset="-122"/>
              <a:ea typeface="微软雅黑" pitchFamily="34" charset="-122"/>
            </a:endParaRPr>
          </a:p>
        </p:txBody>
      </p:sp>
      <p:cxnSp>
        <p:nvCxnSpPr>
          <p:cNvPr id="11" name="直接连接符 10"/>
          <p:cNvCxnSpPr/>
          <p:nvPr/>
        </p:nvCxnSpPr>
        <p:spPr bwMode="auto">
          <a:xfrm>
            <a:off x="2271713" y="3048000"/>
            <a:ext cx="6491287" cy="0"/>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14" name="直接连接符 13"/>
          <p:cNvCxnSpPr/>
          <p:nvPr/>
        </p:nvCxnSpPr>
        <p:spPr bwMode="auto">
          <a:xfrm>
            <a:off x="533400" y="3962400"/>
            <a:ext cx="0" cy="2209800"/>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cxnSp>
      <p:cxnSp>
        <p:nvCxnSpPr>
          <p:cNvPr id="16" name="直接连接符 15"/>
          <p:cNvCxnSpPr/>
          <p:nvPr/>
        </p:nvCxnSpPr>
        <p:spPr bwMode="auto">
          <a:xfrm>
            <a:off x="533400" y="6172200"/>
            <a:ext cx="6400800" cy="0"/>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cxnSp>
      <p:cxnSp>
        <p:nvCxnSpPr>
          <p:cNvPr id="177165" name="直接连接符 17"/>
          <p:cNvCxnSpPr>
            <a:cxnSpLocks noChangeShapeType="1"/>
          </p:cNvCxnSpPr>
          <p:nvPr/>
        </p:nvCxnSpPr>
        <p:spPr bwMode="auto">
          <a:xfrm>
            <a:off x="533400" y="5715000"/>
            <a:ext cx="6400800" cy="0"/>
          </a:xfrm>
          <a:prstGeom prst="line">
            <a:avLst/>
          </a:prstGeom>
          <a:noFill/>
          <a:ln w="38100" algn="ctr">
            <a:solidFill>
              <a:srgbClr val="00B050"/>
            </a:solidFill>
            <a:prstDash val="dash"/>
            <a:round/>
          </a:ln>
          <a:extLst>
            <a:ext uri="{909E8E84-426E-40DD-AFC4-6F175D3DCCD1}">
              <a14:hiddenFill xmlns:a14="http://schemas.microsoft.com/office/drawing/2010/main">
                <a:noFill/>
              </a14:hiddenFill>
            </a:ext>
          </a:extLst>
        </p:spPr>
      </p:cxnSp>
      <p:sp>
        <p:nvSpPr>
          <p:cNvPr id="19" name="任意多边形 18"/>
          <p:cNvSpPr/>
          <p:nvPr/>
        </p:nvSpPr>
        <p:spPr bwMode="auto">
          <a:xfrm>
            <a:off x="817563" y="4117975"/>
            <a:ext cx="5903912" cy="1544638"/>
          </a:xfrm>
          <a:custGeom>
            <a:avLst/>
            <a:gdLst>
              <a:gd name="connsiteX0" fmla="*/ 0 w 5903854"/>
              <a:gd name="connsiteY0" fmla="*/ 0 h 1545551"/>
              <a:gd name="connsiteX1" fmla="*/ 166255 w 5903854"/>
              <a:gd name="connsiteY1" fmla="*/ 665018 h 1545551"/>
              <a:gd name="connsiteX2" fmla="*/ 807522 w 5903854"/>
              <a:gd name="connsiteY2" fmla="*/ 1116280 h 1545551"/>
              <a:gd name="connsiteX3" fmla="*/ 1520042 w 5903854"/>
              <a:gd name="connsiteY3" fmla="*/ 1294410 h 1545551"/>
              <a:gd name="connsiteX4" fmla="*/ 2220686 w 5903854"/>
              <a:gd name="connsiteY4" fmla="*/ 1353787 h 1545551"/>
              <a:gd name="connsiteX5" fmla="*/ 3028208 w 5903854"/>
              <a:gd name="connsiteY5" fmla="*/ 1413163 h 1545551"/>
              <a:gd name="connsiteX6" fmla="*/ 3669476 w 5903854"/>
              <a:gd name="connsiteY6" fmla="*/ 1448789 h 1545551"/>
              <a:gd name="connsiteX7" fmla="*/ 4358244 w 5903854"/>
              <a:gd name="connsiteY7" fmla="*/ 1496291 h 1545551"/>
              <a:gd name="connsiteX8" fmla="*/ 4785756 w 5903854"/>
              <a:gd name="connsiteY8" fmla="*/ 1520041 h 1545551"/>
              <a:gd name="connsiteX9" fmla="*/ 5355772 w 5903854"/>
              <a:gd name="connsiteY9" fmla="*/ 1520041 h 1545551"/>
              <a:gd name="connsiteX10" fmla="*/ 5830785 w 5903854"/>
              <a:gd name="connsiteY10" fmla="*/ 1543792 h 1545551"/>
              <a:gd name="connsiteX11" fmla="*/ 5902037 w 5903854"/>
              <a:gd name="connsiteY11" fmla="*/ 1543792 h 1545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03854" h="1545551">
                <a:moveTo>
                  <a:pt x="0" y="0"/>
                </a:moveTo>
                <a:cubicBezTo>
                  <a:pt x="15834" y="239485"/>
                  <a:pt x="31668" y="478971"/>
                  <a:pt x="166255" y="665018"/>
                </a:cubicBezTo>
                <a:cubicBezTo>
                  <a:pt x="300842" y="851065"/>
                  <a:pt x="581891" y="1011381"/>
                  <a:pt x="807522" y="1116280"/>
                </a:cubicBezTo>
                <a:cubicBezTo>
                  <a:pt x="1033153" y="1221179"/>
                  <a:pt x="1284515" y="1254826"/>
                  <a:pt x="1520042" y="1294410"/>
                </a:cubicBezTo>
                <a:cubicBezTo>
                  <a:pt x="1755569" y="1333995"/>
                  <a:pt x="2220686" y="1353787"/>
                  <a:pt x="2220686" y="1353787"/>
                </a:cubicBezTo>
                <a:lnTo>
                  <a:pt x="3028208" y="1413163"/>
                </a:lnTo>
                <a:cubicBezTo>
                  <a:pt x="3269673" y="1428997"/>
                  <a:pt x="3669476" y="1448789"/>
                  <a:pt x="3669476" y="1448789"/>
                </a:cubicBezTo>
                <a:lnTo>
                  <a:pt x="4358244" y="1496291"/>
                </a:lnTo>
                <a:cubicBezTo>
                  <a:pt x="4544291" y="1508166"/>
                  <a:pt x="4619501" y="1516083"/>
                  <a:pt x="4785756" y="1520041"/>
                </a:cubicBezTo>
                <a:cubicBezTo>
                  <a:pt x="4952011" y="1523999"/>
                  <a:pt x="5181601" y="1516083"/>
                  <a:pt x="5355772" y="1520041"/>
                </a:cubicBezTo>
                <a:cubicBezTo>
                  <a:pt x="5529943" y="1523999"/>
                  <a:pt x="5739741" y="1539834"/>
                  <a:pt x="5830785" y="1543792"/>
                </a:cubicBezTo>
                <a:cubicBezTo>
                  <a:pt x="5921829" y="1547750"/>
                  <a:pt x="5902037" y="1543792"/>
                  <a:pt x="5902037" y="1543792"/>
                </a:cubicBezTo>
              </a:path>
            </a:pathLst>
          </a:custGeom>
          <a:ln>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a:lstStyle/>
          <a:p>
            <a:pPr eaLnBrk="1" hangingPunct="1">
              <a:defRPr/>
            </a:pPr>
            <a:endParaRPr lang="zh-CN" altLang="en-US">
              <a:latin typeface="Arial" pitchFamily="34" charset="0"/>
            </a:endParaRPr>
          </a:p>
        </p:txBody>
      </p:sp>
      <p:sp>
        <p:nvSpPr>
          <p:cNvPr id="20" name="TextBox 19"/>
          <p:cNvSpPr txBox="1"/>
          <p:nvPr/>
        </p:nvSpPr>
        <p:spPr>
          <a:xfrm>
            <a:off x="3167063" y="4284663"/>
            <a:ext cx="1722437" cy="400050"/>
          </a:xfrm>
          <a:prstGeom prst="rect">
            <a:avLst/>
          </a:prstGeom>
          <a:noFill/>
        </p:spPr>
        <p:txBody>
          <a:bodyPr wrap="none">
            <a:spAutoFit/>
          </a:bodyPr>
          <a:lstStyle/>
          <a:p>
            <a:pPr eaLnBrk="1" hangingPunct="1">
              <a:defRPr/>
            </a:pPr>
            <a:r>
              <a:rPr lang="zh-CN" altLang="en-US" sz="2000" b="1" dirty="0">
                <a:solidFill>
                  <a:schemeClr val="tx2">
                    <a:lumMod val="60000"/>
                    <a:lumOff val="40000"/>
                  </a:schemeClr>
                </a:solidFill>
                <a:latin typeface="微软雅黑" pitchFamily="34" charset="-122"/>
                <a:ea typeface="微软雅黑" pitchFamily="34" charset="-122"/>
              </a:rPr>
              <a:t>顾客获取成本</a:t>
            </a:r>
            <a:endParaRPr lang="zh-CN" altLang="en-US" sz="2000" b="1" dirty="0">
              <a:solidFill>
                <a:schemeClr val="tx2">
                  <a:lumMod val="60000"/>
                  <a:lumOff val="40000"/>
                </a:schemeClr>
              </a:solidFill>
              <a:latin typeface="微软雅黑" pitchFamily="34" charset="-122"/>
              <a:ea typeface="微软雅黑" pitchFamily="34" charset="-122"/>
            </a:endParaRPr>
          </a:p>
        </p:txBody>
      </p:sp>
      <p:sp>
        <p:nvSpPr>
          <p:cNvPr id="177168" name="TextBox 20"/>
          <p:cNvSpPr txBox="1">
            <a:spLocks noChangeArrowheads="1"/>
          </p:cNvSpPr>
          <p:nvPr/>
        </p:nvSpPr>
        <p:spPr bwMode="auto">
          <a:xfrm>
            <a:off x="6859588" y="5334000"/>
            <a:ext cx="19796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algn="ctr" eaLnBrk="1" hangingPunct="1">
              <a:spcBef>
                <a:spcPct val="0"/>
              </a:spcBef>
              <a:buFontTx/>
              <a:buNone/>
            </a:pPr>
            <a:r>
              <a:rPr lang="zh-CN" altLang="en-US" sz="2000" b="1">
                <a:solidFill>
                  <a:srgbClr val="00B050"/>
                </a:solidFill>
                <a:latin typeface="微软雅黑" pitchFamily="34" charset="-122"/>
                <a:ea typeface="微软雅黑" pitchFamily="34" charset="-122"/>
              </a:rPr>
              <a:t>顾客获取成本的</a:t>
            </a:r>
            <a:endParaRPr lang="en-US" altLang="zh-CN" sz="2000" b="1">
              <a:solidFill>
                <a:srgbClr val="00B050"/>
              </a:solidFill>
              <a:latin typeface="微软雅黑" pitchFamily="34" charset="-122"/>
              <a:ea typeface="微软雅黑" pitchFamily="34" charset="-122"/>
            </a:endParaRPr>
          </a:p>
          <a:p>
            <a:pPr algn="ctr" eaLnBrk="1" hangingPunct="1">
              <a:spcBef>
                <a:spcPct val="0"/>
              </a:spcBef>
              <a:buFontTx/>
              <a:buNone/>
            </a:pPr>
            <a:r>
              <a:rPr lang="zh-CN" altLang="en-US" sz="2000" b="1">
                <a:solidFill>
                  <a:srgbClr val="00B050"/>
                </a:solidFill>
                <a:latin typeface="微软雅黑" pitchFamily="34" charset="-122"/>
                <a:ea typeface="微软雅黑" pitchFamily="34" charset="-122"/>
              </a:rPr>
              <a:t>稳定状态</a:t>
            </a:r>
            <a:endParaRPr lang="zh-CN" altLang="en-US" sz="2000" b="1">
              <a:solidFill>
                <a:srgbClr val="00B050"/>
              </a:solidFill>
              <a:latin typeface="微软雅黑" pitchFamily="34" charset="-122"/>
              <a:ea typeface="微软雅黑" pitchFamily="34" charset="-122"/>
            </a:endParaRPr>
          </a:p>
        </p:txBody>
      </p:sp>
      <p:sp>
        <p:nvSpPr>
          <p:cNvPr id="177169" name="TextBox 21"/>
          <p:cNvSpPr txBox="1">
            <a:spLocks noChangeArrowheads="1"/>
          </p:cNvSpPr>
          <p:nvPr/>
        </p:nvSpPr>
        <p:spPr bwMode="auto">
          <a:xfrm>
            <a:off x="6316663" y="6172200"/>
            <a:ext cx="696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spcBef>
                <a:spcPct val="0"/>
              </a:spcBef>
              <a:buFontTx/>
              <a:buNone/>
            </a:pPr>
            <a:r>
              <a:rPr lang="zh-CN" altLang="en-US" sz="2000" b="1">
                <a:latin typeface="微软雅黑" pitchFamily="34" charset="-122"/>
                <a:ea typeface="微软雅黑" pitchFamily="34" charset="-122"/>
              </a:rPr>
              <a:t>时间</a:t>
            </a:r>
            <a:endParaRPr lang="zh-CN" altLang="en-US" sz="2000" b="1">
              <a:latin typeface="微软雅黑" pitchFamily="34" charset="-122"/>
              <a:ea typeface="微软雅黑" pitchFamily="34" charset="-122"/>
            </a:endParaRPr>
          </a:p>
        </p:txBody>
      </p:sp>
      <p:sp>
        <p:nvSpPr>
          <p:cNvPr id="177170" name="椭圆 22"/>
          <p:cNvSpPr>
            <a:spLocks noChangeArrowheads="1"/>
          </p:cNvSpPr>
          <p:nvPr/>
        </p:nvSpPr>
        <p:spPr bwMode="auto">
          <a:xfrm>
            <a:off x="738188" y="4484688"/>
            <a:ext cx="401637" cy="419100"/>
          </a:xfrm>
          <a:prstGeom prst="ellipse">
            <a:avLst/>
          </a:prstGeom>
          <a:solidFill>
            <a:srgbClr val="FFFF00"/>
          </a:solidFill>
          <a:ln w="9525" algn="ctr">
            <a:solidFill>
              <a:schemeClr val="tx1"/>
            </a:solidFill>
            <a:round/>
          </a:ln>
        </p:spPr>
        <p:txBody>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spcBef>
                <a:spcPct val="0"/>
              </a:spcBef>
              <a:buFontTx/>
              <a:buNone/>
            </a:pPr>
            <a:r>
              <a:rPr lang="en-US" altLang="zh-CN" sz="2400" b="1">
                <a:latin typeface="微软雅黑" pitchFamily="34" charset="-122"/>
                <a:ea typeface="微软雅黑" pitchFamily="34" charset="-122"/>
              </a:rPr>
              <a:t>1</a:t>
            </a:r>
            <a:endParaRPr lang="zh-CN" altLang="en-US" sz="2400" b="1">
              <a:latin typeface="微软雅黑" pitchFamily="34" charset="-122"/>
              <a:ea typeface="微软雅黑" pitchFamily="34" charset="-122"/>
            </a:endParaRPr>
          </a:p>
        </p:txBody>
      </p:sp>
      <p:sp>
        <p:nvSpPr>
          <p:cNvPr id="177171" name="椭圆 23"/>
          <p:cNvSpPr>
            <a:spLocks noChangeArrowheads="1"/>
          </p:cNvSpPr>
          <p:nvPr/>
        </p:nvSpPr>
        <p:spPr bwMode="auto">
          <a:xfrm>
            <a:off x="1981200" y="5124450"/>
            <a:ext cx="401638" cy="419100"/>
          </a:xfrm>
          <a:prstGeom prst="ellipse">
            <a:avLst/>
          </a:prstGeom>
          <a:solidFill>
            <a:srgbClr val="FFFF00"/>
          </a:solidFill>
          <a:ln w="9525" algn="ctr">
            <a:solidFill>
              <a:schemeClr val="tx1"/>
            </a:solidFill>
            <a:round/>
          </a:ln>
        </p:spPr>
        <p:txBody>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spcBef>
                <a:spcPct val="0"/>
              </a:spcBef>
              <a:buFontTx/>
              <a:buNone/>
            </a:pPr>
            <a:r>
              <a:rPr lang="en-US" altLang="zh-CN" sz="2400" b="1">
                <a:latin typeface="微软雅黑" pitchFamily="34" charset="-122"/>
                <a:ea typeface="微软雅黑" pitchFamily="34" charset="-122"/>
              </a:rPr>
              <a:t>2</a:t>
            </a:r>
            <a:endParaRPr lang="zh-CN" altLang="en-US" sz="2400" b="1">
              <a:latin typeface="微软雅黑" pitchFamily="34" charset="-122"/>
              <a:ea typeface="微软雅黑" pitchFamily="34" charset="-122"/>
            </a:endParaRPr>
          </a:p>
        </p:txBody>
      </p:sp>
      <p:sp>
        <p:nvSpPr>
          <p:cNvPr id="177172" name="椭圆 24"/>
          <p:cNvSpPr>
            <a:spLocks noChangeArrowheads="1"/>
          </p:cNvSpPr>
          <p:nvPr/>
        </p:nvSpPr>
        <p:spPr bwMode="auto">
          <a:xfrm>
            <a:off x="3827463" y="5243513"/>
            <a:ext cx="401637" cy="419100"/>
          </a:xfrm>
          <a:prstGeom prst="ellipse">
            <a:avLst/>
          </a:prstGeom>
          <a:solidFill>
            <a:srgbClr val="FFFF00"/>
          </a:solidFill>
          <a:ln w="9525" algn="ctr">
            <a:solidFill>
              <a:schemeClr val="tx1"/>
            </a:solidFill>
            <a:round/>
          </a:ln>
        </p:spPr>
        <p:txBody>
          <a:bodyPr/>
          <a:lstStyle>
            <a:lvl1pPr>
              <a:spcBef>
                <a:spcPct val="20000"/>
              </a:spcBef>
              <a:buChar char="•"/>
              <a:defRPr sz="3200">
                <a:solidFill>
                  <a:schemeClr val="tx1"/>
                </a:solidFill>
                <a:latin typeface="Calibri" pitchFamily="34" charset="0"/>
              </a:defRPr>
            </a:lvl1pPr>
            <a:lvl2pPr marL="742950" indent="-285750">
              <a:spcBef>
                <a:spcPct val="20000"/>
              </a:spcBef>
              <a:buChar char="–"/>
              <a:defRPr sz="2800">
                <a:solidFill>
                  <a:schemeClr val="tx1"/>
                </a:solidFill>
                <a:latin typeface="Calibri" pitchFamily="34" charset="0"/>
              </a:defRPr>
            </a:lvl2pPr>
            <a:lvl3pPr marL="1143000" indent="-228600">
              <a:spcBef>
                <a:spcPct val="20000"/>
              </a:spcBef>
              <a:buChar char="•"/>
              <a:defRPr sz="2400">
                <a:solidFill>
                  <a:schemeClr val="tx1"/>
                </a:solidFill>
                <a:latin typeface="Calibri" pitchFamily="34" charset="0"/>
              </a:defRPr>
            </a:lvl3pPr>
            <a:lvl4pPr marL="1600200" indent="-228600">
              <a:spcBef>
                <a:spcPct val="20000"/>
              </a:spcBef>
              <a:buChar char="–"/>
              <a:defRPr sz="2000">
                <a:solidFill>
                  <a:schemeClr val="tx1"/>
                </a:solidFill>
                <a:latin typeface="Calibri" pitchFamily="34" charset="0"/>
              </a:defRPr>
            </a:lvl4pPr>
            <a:lvl5pPr marL="2057400" indent="-22860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spcBef>
                <a:spcPct val="0"/>
              </a:spcBef>
              <a:buFontTx/>
              <a:buNone/>
            </a:pPr>
            <a:r>
              <a:rPr lang="en-US" altLang="zh-CN" sz="2400" b="1">
                <a:latin typeface="微软雅黑" pitchFamily="34" charset="-122"/>
                <a:ea typeface="微软雅黑" pitchFamily="34" charset="-122"/>
              </a:rPr>
              <a:t>3</a:t>
            </a:r>
            <a:endParaRPr lang="zh-CN" altLang="en-US" sz="2400" b="1">
              <a:latin typeface="微软雅黑" pitchFamily="34" charset="-122"/>
              <a:ea typeface="微软雅黑" pitchFamily="34" charset="-122"/>
            </a:endParaRPr>
          </a:p>
        </p:txBody>
      </p:sp>
      <p:sp>
        <p:nvSpPr>
          <p:cNvPr id="21"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22" name="矩形 1"/>
          <p:cNvSpPr>
            <a:spLocks noChangeArrowheads="1"/>
          </p:cNvSpPr>
          <p:nvPr/>
        </p:nvSpPr>
        <p:spPr bwMode="auto">
          <a:xfrm>
            <a:off x="250825" y="333375"/>
            <a:ext cx="3251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3-2 </a:t>
            </a:r>
            <a:r>
              <a:rPr lang="zh-CN" altLang="en-US" sz="2400" b="1" dirty="0" smtClean="0">
                <a:solidFill>
                  <a:schemeClr val="tx1"/>
                </a:solidFill>
                <a:latin typeface="微软雅黑" pitchFamily="34" charset="-122"/>
                <a:ea typeface="微软雅黑" pitchFamily="34" charset="-122"/>
              </a:rPr>
              <a:t>计</a:t>
            </a:r>
            <a:r>
              <a:rPr lang="zh-CN" altLang="en-US" sz="2400" b="1" dirty="0">
                <a:solidFill>
                  <a:schemeClr val="tx1"/>
                </a:solidFill>
                <a:latin typeface="微软雅黑" pitchFamily="34" charset="-122"/>
                <a:ea typeface="微软雅黑" pitchFamily="34" charset="-122"/>
              </a:rPr>
              <a:t>算顾客获取成本</a:t>
            </a:r>
            <a:endParaRPr lang="en-US" altLang="zh-CN" sz="2400" b="1" dirty="0">
              <a:solidFill>
                <a:schemeClr val="tx1"/>
              </a:solidFill>
              <a:latin typeface="微软雅黑" pitchFamily="34" charset="-122"/>
              <a:ea typeface="微软雅黑" pitchFamily="34" charset="-122"/>
            </a:endParaRPr>
          </a:p>
        </p:txBody>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22" name="矩形 1"/>
          <p:cNvSpPr>
            <a:spLocks noChangeArrowheads="1"/>
          </p:cNvSpPr>
          <p:nvPr/>
        </p:nvSpPr>
        <p:spPr bwMode="auto">
          <a:xfrm>
            <a:off x="250825" y="333375"/>
            <a:ext cx="29434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en-US" altLang="zh-CN" sz="2400" b="1" dirty="0" smtClean="0">
                <a:solidFill>
                  <a:schemeClr val="tx1"/>
                </a:solidFill>
                <a:latin typeface="微软雅黑" pitchFamily="34" charset="-122"/>
                <a:ea typeface="微软雅黑" pitchFamily="34" charset="-122"/>
              </a:rPr>
              <a:t>3-3 </a:t>
            </a:r>
            <a:r>
              <a:rPr lang="zh-CN" altLang="en-US" sz="2400" b="1" dirty="0" smtClean="0">
                <a:solidFill>
                  <a:schemeClr val="tx1"/>
                </a:solidFill>
                <a:latin typeface="微软雅黑" pitchFamily="34" charset="-122"/>
                <a:ea typeface="微软雅黑" pitchFamily="34" charset="-122"/>
              </a:rPr>
              <a:t>测算</a:t>
            </a:r>
            <a:r>
              <a:rPr lang="zh-CN" altLang="en-US" sz="2400" b="1" dirty="0">
                <a:solidFill>
                  <a:schemeClr val="tx1"/>
                </a:solidFill>
                <a:latin typeface="微软雅黑" pitchFamily="34" charset="-122"/>
                <a:ea typeface="微软雅黑" pitchFamily="34" charset="-122"/>
              </a:rPr>
              <a:t>盈亏平衡点</a:t>
            </a:r>
            <a:endParaRPr lang="en-US" altLang="zh-CN" sz="2400" b="1" dirty="0">
              <a:solidFill>
                <a:schemeClr val="tx1"/>
              </a:solidFill>
              <a:latin typeface="微软雅黑" pitchFamily="34" charset="-122"/>
              <a:ea typeface="微软雅黑" pitchFamily="34" charset="-122"/>
            </a:endParaRPr>
          </a:p>
        </p:txBody>
      </p:sp>
      <p:sp>
        <p:nvSpPr>
          <p:cNvPr id="23" name="TextBox 1"/>
          <p:cNvSpPr txBox="1">
            <a:spLocks noChangeArrowheads="1"/>
          </p:cNvSpPr>
          <p:nvPr/>
        </p:nvSpPr>
        <p:spPr bwMode="auto">
          <a:xfrm>
            <a:off x="611725" y="3946625"/>
            <a:ext cx="5429250"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a:solidFill>
                  <a:srgbClr val="0033CC"/>
                </a:solidFill>
                <a:latin typeface="微软雅黑" pitchFamily="34" charset="-122"/>
                <a:ea typeface="微软雅黑" pitchFamily="34" charset="-122"/>
                <a:sym typeface="Calibri" pitchFamily="34" charset="0"/>
              </a:rPr>
              <a:t>公式：</a:t>
            </a:r>
            <a:br>
              <a:rPr lang="zh-CN" altLang="en-US" dirty="0"/>
            </a:br>
            <a:endParaRPr lang="en-US" altLang="zh-CN" dirty="0"/>
          </a:p>
          <a:p>
            <a:pPr eaLnBrk="1" hangingPunct="1"/>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、按实物单位计算：</a:t>
            </a:r>
            <a:br>
              <a:rPr lang="zh-CN" altLang="en-US" dirty="0"/>
            </a:br>
            <a:r>
              <a:rPr lang="zh-CN" altLang="en-US" dirty="0"/>
              <a:t>　　</a:t>
            </a:r>
            <a:endParaRPr lang="en-US" altLang="zh-CN" dirty="0">
              <a:latin typeface="微软雅黑" pitchFamily="34" charset="-122"/>
              <a:ea typeface="微软雅黑" pitchFamily="34" charset="-122"/>
            </a:endParaRPr>
          </a:p>
          <a:p>
            <a:pPr eaLnBrk="1" hangingPunct="1"/>
            <a:r>
              <a:rPr lang="zh-CN" altLang="en-US" b="1" dirty="0">
                <a:solidFill>
                  <a:srgbClr val="0033CC"/>
                </a:solidFill>
                <a:latin typeface="微软雅黑" pitchFamily="34" charset="-122"/>
                <a:ea typeface="微软雅黑" pitchFamily="34" charset="-122"/>
              </a:rPr>
              <a:t>盈亏平衡点</a:t>
            </a:r>
            <a:r>
              <a:rPr lang="en-US" altLang="zh-CN" b="1" dirty="0">
                <a:solidFill>
                  <a:srgbClr val="0033CC"/>
                </a:solidFill>
                <a:latin typeface="微软雅黑" pitchFamily="34" charset="-122"/>
                <a:ea typeface="微软雅黑" pitchFamily="34" charset="-122"/>
              </a:rPr>
              <a:t>=</a:t>
            </a:r>
            <a:r>
              <a:rPr lang="zh-CN" altLang="en-US" b="1" dirty="0">
                <a:solidFill>
                  <a:srgbClr val="0033CC"/>
                </a:solidFill>
                <a:latin typeface="微软雅黑" pitchFamily="34" charset="-122"/>
                <a:ea typeface="微软雅黑" pitchFamily="34" charset="-122"/>
              </a:rPr>
              <a:t>固定成本</a:t>
            </a:r>
            <a:r>
              <a:rPr lang="en-US" altLang="zh-CN" b="1" dirty="0">
                <a:solidFill>
                  <a:srgbClr val="0033CC"/>
                </a:solidFill>
                <a:latin typeface="微软雅黑" pitchFamily="34" charset="-122"/>
                <a:ea typeface="微软雅黑" pitchFamily="34" charset="-122"/>
              </a:rPr>
              <a:t>/</a:t>
            </a:r>
            <a:r>
              <a:rPr lang="zh-CN" altLang="en-US" b="1" dirty="0">
                <a:solidFill>
                  <a:srgbClr val="0033CC"/>
                </a:solidFill>
                <a:latin typeface="微软雅黑" pitchFamily="34" charset="-122"/>
                <a:ea typeface="微软雅黑" pitchFamily="34" charset="-122"/>
              </a:rPr>
              <a:t>（单位产品销售收入</a:t>
            </a:r>
            <a:r>
              <a:rPr lang="en-US" altLang="zh-CN" b="1" dirty="0">
                <a:solidFill>
                  <a:srgbClr val="0033CC"/>
                </a:solidFill>
                <a:latin typeface="微软雅黑" pitchFamily="34" charset="-122"/>
                <a:ea typeface="微软雅黑" pitchFamily="34" charset="-122"/>
              </a:rPr>
              <a:t>-</a:t>
            </a:r>
            <a:r>
              <a:rPr lang="zh-CN" altLang="en-US" b="1" dirty="0">
                <a:solidFill>
                  <a:srgbClr val="0033CC"/>
                </a:solidFill>
                <a:latin typeface="微软雅黑" pitchFamily="34" charset="-122"/>
                <a:ea typeface="微软雅黑" pitchFamily="34" charset="-122"/>
              </a:rPr>
              <a:t>单位产品变动成本）</a:t>
            </a:r>
            <a:br>
              <a:rPr lang="zh-CN" altLang="en-US" dirty="0"/>
            </a:br>
            <a:br>
              <a:rPr lang="zh-CN" altLang="en-US" dirty="0"/>
            </a:br>
            <a:r>
              <a:rPr lang="en-US" altLang="zh-CN" dirty="0"/>
              <a:t>2</a:t>
            </a:r>
            <a:r>
              <a:rPr lang="zh-CN" altLang="en-US" dirty="0"/>
              <a:t>、</a:t>
            </a:r>
            <a:r>
              <a:rPr lang="zh-CN" altLang="en-US" dirty="0">
                <a:latin typeface="微软雅黑" pitchFamily="34" charset="-122"/>
                <a:ea typeface="微软雅黑" pitchFamily="34" charset="-122"/>
              </a:rPr>
              <a:t>按金额计算：</a:t>
            </a:r>
            <a:endParaRPr lang="en-US" altLang="zh-CN" dirty="0">
              <a:latin typeface="微软雅黑" pitchFamily="34" charset="-122"/>
              <a:ea typeface="微软雅黑" pitchFamily="34" charset="-122"/>
            </a:endParaRPr>
          </a:p>
          <a:p>
            <a:pPr eaLnBrk="1" hangingPunct="1"/>
            <a:endParaRPr lang="en-US" altLang="zh-CN" dirty="0">
              <a:latin typeface="微软雅黑" pitchFamily="34" charset="-122"/>
              <a:ea typeface="微软雅黑" pitchFamily="34" charset="-122"/>
            </a:endParaRPr>
          </a:p>
          <a:p>
            <a:pPr eaLnBrk="1" hangingPunct="1"/>
            <a:r>
              <a:rPr lang="zh-CN" altLang="en-US" b="1" dirty="0">
                <a:solidFill>
                  <a:srgbClr val="0033CC"/>
                </a:solidFill>
                <a:latin typeface="微软雅黑" pitchFamily="34" charset="-122"/>
                <a:ea typeface="微软雅黑" pitchFamily="34" charset="-122"/>
              </a:rPr>
              <a:t>盈亏平衡点</a:t>
            </a:r>
            <a:r>
              <a:rPr lang="en-US" altLang="zh-CN" b="1" dirty="0">
                <a:solidFill>
                  <a:srgbClr val="0033CC"/>
                </a:solidFill>
                <a:latin typeface="微软雅黑" pitchFamily="34" charset="-122"/>
                <a:ea typeface="微软雅黑" pitchFamily="34" charset="-122"/>
              </a:rPr>
              <a:t>=</a:t>
            </a:r>
            <a:r>
              <a:rPr lang="zh-CN" altLang="en-US" b="1" dirty="0">
                <a:solidFill>
                  <a:srgbClr val="0033CC"/>
                </a:solidFill>
                <a:latin typeface="微软雅黑" pitchFamily="34" charset="-122"/>
                <a:ea typeface="微软雅黑" pitchFamily="34" charset="-122"/>
              </a:rPr>
              <a:t>固定成本</a:t>
            </a:r>
            <a:r>
              <a:rPr lang="en-US" altLang="zh-CN" b="1" dirty="0">
                <a:solidFill>
                  <a:srgbClr val="0033CC"/>
                </a:solidFill>
                <a:latin typeface="微软雅黑" pitchFamily="34" charset="-122"/>
                <a:ea typeface="微软雅黑" pitchFamily="34" charset="-122"/>
              </a:rPr>
              <a:t>/</a:t>
            </a:r>
            <a:r>
              <a:rPr lang="zh-CN" altLang="en-US" b="1" dirty="0">
                <a:solidFill>
                  <a:srgbClr val="0033CC"/>
                </a:solidFill>
                <a:latin typeface="微软雅黑" pitchFamily="34" charset="-122"/>
                <a:ea typeface="微软雅黑" pitchFamily="34" charset="-122"/>
              </a:rPr>
              <a:t>（</a:t>
            </a:r>
            <a:r>
              <a:rPr lang="en-US" altLang="zh-CN" b="1" dirty="0">
                <a:solidFill>
                  <a:srgbClr val="0033CC"/>
                </a:solidFill>
                <a:latin typeface="微软雅黑" pitchFamily="34" charset="-122"/>
                <a:ea typeface="微软雅黑" pitchFamily="34" charset="-122"/>
              </a:rPr>
              <a:t>1-</a:t>
            </a:r>
            <a:r>
              <a:rPr lang="zh-CN" altLang="en-US" b="1" dirty="0">
                <a:solidFill>
                  <a:srgbClr val="0033CC"/>
                </a:solidFill>
                <a:latin typeface="微软雅黑" pitchFamily="34" charset="-122"/>
                <a:ea typeface="微软雅黑" pitchFamily="34" charset="-122"/>
              </a:rPr>
              <a:t>变动成本</a:t>
            </a:r>
            <a:r>
              <a:rPr lang="en-US" altLang="zh-CN" b="1" dirty="0">
                <a:solidFill>
                  <a:srgbClr val="0033CC"/>
                </a:solidFill>
                <a:latin typeface="微软雅黑" pitchFamily="34" charset="-122"/>
                <a:ea typeface="微软雅黑" pitchFamily="34" charset="-122"/>
              </a:rPr>
              <a:t>/</a:t>
            </a:r>
            <a:r>
              <a:rPr lang="zh-CN" altLang="en-US" b="1" dirty="0">
                <a:solidFill>
                  <a:srgbClr val="0033CC"/>
                </a:solidFill>
                <a:latin typeface="微软雅黑" pitchFamily="34" charset="-122"/>
                <a:ea typeface="微软雅黑" pitchFamily="34" charset="-122"/>
              </a:rPr>
              <a:t>销售收入）</a:t>
            </a:r>
            <a:endParaRPr lang="en-US" altLang="zh-CN" b="1" dirty="0">
              <a:solidFill>
                <a:srgbClr val="0033CC"/>
              </a:solidFill>
              <a:latin typeface="微软雅黑" pitchFamily="34" charset="-122"/>
              <a:ea typeface="微软雅黑" pitchFamily="34" charset="-122"/>
            </a:endParaRPr>
          </a:p>
          <a:p>
            <a:pPr eaLnBrk="1" hangingPunct="1"/>
            <a:endParaRPr lang="en-US" altLang="zh-CN" dirty="0"/>
          </a:p>
          <a:p>
            <a:pPr eaLnBrk="1" hangingPunct="1"/>
            <a:endParaRPr lang="en-US" altLang="zh-CN" dirty="0"/>
          </a:p>
        </p:txBody>
      </p:sp>
      <p:pic>
        <p:nvPicPr>
          <p:cNvPr id="24" name="图片 7" descr="盈亏平衡点.jpg"/>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491925" y="895350"/>
            <a:ext cx="4322762" cy="40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29546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zh-CN" altLang="en-US" sz="2400" b="1" dirty="0" smtClean="0">
                <a:solidFill>
                  <a:schemeClr val="tx1"/>
                </a:solidFill>
                <a:latin typeface="微软雅黑" pitchFamily="34" charset="-122"/>
                <a:ea typeface="微软雅黑" pitchFamily="34" charset="-122"/>
              </a:rPr>
              <a:t>鱼塘创业经济学故事</a:t>
            </a:r>
            <a:endParaRPr lang="en-US" altLang="zh-CN" sz="2400" b="1" dirty="0">
              <a:solidFill>
                <a:schemeClr val="tx1"/>
              </a:solidFill>
              <a:latin typeface="微软雅黑" pitchFamily="34" charset="-122"/>
              <a:ea typeface="微软雅黑" pitchFamily="34" charset="-122"/>
            </a:endParaRPr>
          </a:p>
        </p:txBody>
      </p:sp>
      <p:sp>
        <p:nvSpPr>
          <p:cNvPr id="12" name="矩形 2"/>
          <p:cNvSpPr>
            <a:spLocks noChangeArrowheads="1"/>
          </p:cNvSpPr>
          <p:nvPr/>
        </p:nvSpPr>
        <p:spPr bwMode="auto">
          <a:xfrm>
            <a:off x="611726" y="1196845"/>
            <a:ext cx="799255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宋体" pitchFamily="2" charset="-122"/>
              </a:defRPr>
            </a:lvl1pPr>
            <a:lvl2pPr marL="742950" indent="-285750">
              <a:defRPr kumimoji="1">
                <a:solidFill>
                  <a:schemeClr val="tx1"/>
                </a:solidFill>
                <a:latin typeface="Arial" pitchFamily="34" charset="0"/>
                <a:ea typeface="宋体" pitchFamily="2" charset="-122"/>
              </a:defRPr>
            </a:lvl2pPr>
            <a:lvl3pPr marL="1143000" indent="-228600">
              <a:defRPr kumimoji="1">
                <a:solidFill>
                  <a:schemeClr val="tx1"/>
                </a:solidFill>
                <a:latin typeface="Arial" pitchFamily="34" charset="0"/>
                <a:ea typeface="宋体" pitchFamily="2" charset="-122"/>
              </a:defRPr>
            </a:lvl3pPr>
            <a:lvl4pPr marL="1600200" indent="-228600">
              <a:defRPr kumimoji="1">
                <a:solidFill>
                  <a:schemeClr val="tx1"/>
                </a:solidFill>
                <a:latin typeface="Arial" pitchFamily="34" charset="0"/>
                <a:ea typeface="宋体" pitchFamily="2" charset="-122"/>
              </a:defRPr>
            </a:lvl4pPr>
            <a:lvl5pPr marL="2057400" indent="-228600">
              <a:defRPr kumimoji="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a:solidFill>
                  <a:schemeClr val="tx1"/>
                </a:solidFill>
                <a:latin typeface="Arial" pitchFamily="34" charset="0"/>
                <a:ea typeface="宋体" pitchFamily="2" charset="-122"/>
              </a:defRPr>
            </a:lvl9pPr>
          </a:lstStyle>
          <a:p>
            <a:r>
              <a:rPr lang="zh-CN" altLang="en-US" sz="3200" b="1" dirty="0" smtClean="0">
                <a:latin typeface="+mj-ea"/>
                <a:ea typeface="+mj-ea"/>
              </a:rPr>
              <a:t>一</a:t>
            </a:r>
            <a:r>
              <a:rPr lang="zh-CN" altLang="en-US" sz="3200" b="1" dirty="0">
                <a:latin typeface="+mj-ea"/>
                <a:ea typeface="+mj-ea"/>
              </a:rPr>
              <a:t>个鱼塘新开张，钓费100块。钓了一整天没钓到鱼，老板说凡是没钓到的就送一只鸡，我很多朋友都去了，回来的时候每人拎着一只鸡，大家都很高兴！觉得老板很够意思</a:t>
            </a:r>
            <a:r>
              <a:rPr lang="zh-CN" altLang="en-US" sz="3200" b="1" dirty="0" smtClean="0">
                <a:latin typeface="+mj-ea"/>
                <a:ea typeface="+mj-ea"/>
              </a:rPr>
              <a:t>！！！</a:t>
            </a:r>
            <a:endParaRPr lang="en-US" altLang="zh-CN" sz="3200" b="1" dirty="0" smtClean="0">
              <a:latin typeface="+mj-ea"/>
              <a:ea typeface="+mj-ea"/>
            </a:endParaRPr>
          </a:p>
          <a:p>
            <a:r>
              <a:rPr lang="zh-CN" altLang="en-US" sz="3200" b="1" dirty="0" smtClean="0">
                <a:latin typeface="+mj-ea"/>
                <a:ea typeface="+mj-ea"/>
              </a:rPr>
              <a:t>后</a:t>
            </a:r>
            <a:r>
              <a:rPr lang="zh-CN" altLang="en-US" sz="3200" b="1" dirty="0">
                <a:latin typeface="+mj-ea"/>
                <a:ea typeface="+mj-ea"/>
              </a:rPr>
              <a:t>来钓鱼场看门大爷说老板本来就是个养鸡专业户，这鱼塘就没鱼</a:t>
            </a:r>
            <a:r>
              <a:rPr lang="zh-CN" altLang="en-US" sz="3200" b="1" dirty="0" smtClean="0">
                <a:latin typeface="+mj-ea"/>
                <a:ea typeface="+mj-ea"/>
              </a:rPr>
              <a:t>。</a:t>
            </a:r>
            <a:endParaRPr lang="en-US" altLang="zh-CN" sz="3200" b="1" dirty="0" smtClean="0">
              <a:latin typeface="+mj-ea"/>
              <a:ea typeface="+mj-ea"/>
            </a:endParaRPr>
          </a:p>
          <a:p>
            <a:endParaRPr lang="en-US" altLang="zh-CN" sz="3200" b="1" dirty="0" smtClean="0">
              <a:latin typeface="+mj-ea"/>
              <a:ea typeface="+mj-ea"/>
            </a:endParaRPr>
          </a:p>
          <a:p>
            <a:r>
              <a:rPr lang="zh-CN" altLang="en-US" sz="3200" b="1" dirty="0" smtClean="0">
                <a:latin typeface="+mj-ea"/>
                <a:ea typeface="+mj-ea"/>
              </a:rPr>
              <a:t>这叫</a:t>
            </a:r>
            <a:r>
              <a:rPr lang="zh-CN" altLang="en-US" sz="3200" b="1" dirty="0">
                <a:latin typeface="+mj-ea"/>
                <a:ea typeface="+mj-ea"/>
              </a:rPr>
              <a:t>做</a:t>
            </a:r>
            <a:r>
              <a:rPr lang="zh-CN" altLang="en-US" sz="3200" b="1" dirty="0" smtClean="0">
                <a:latin typeface="+mj-ea"/>
                <a:ea typeface="+mj-ea"/>
              </a:rPr>
              <a:t>“</a:t>
            </a:r>
            <a:r>
              <a:rPr lang="zh-CN" altLang="en-US" sz="3200" b="1" dirty="0" smtClean="0">
                <a:solidFill>
                  <a:srgbClr val="FF0000"/>
                </a:solidFill>
                <a:latin typeface="+mj-ea"/>
                <a:ea typeface="+mj-ea"/>
              </a:rPr>
              <a:t>体验经济</a:t>
            </a:r>
            <a:r>
              <a:rPr lang="zh-CN" altLang="en-US" sz="3200" b="1" dirty="0" smtClean="0">
                <a:latin typeface="+mj-ea"/>
                <a:ea typeface="+mj-ea"/>
              </a:rPr>
              <a:t>”！   </a:t>
            </a:r>
            <a:endParaRPr lang="zh-CN" altLang="en-US" sz="3200" b="1" dirty="0">
              <a:latin typeface="+mj-ea"/>
              <a:ea typeface="+mj-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29546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zh-CN" altLang="en-US" sz="2400" b="1" dirty="0" smtClean="0">
                <a:solidFill>
                  <a:schemeClr val="tx1"/>
                </a:solidFill>
                <a:latin typeface="微软雅黑" pitchFamily="34" charset="-122"/>
                <a:ea typeface="微软雅黑" pitchFamily="34" charset="-122"/>
              </a:rPr>
              <a:t>鱼塘创业经济学故事</a:t>
            </a:r>
            <a:endParaRPr lang="en-US" altLang="zh-CN" sz="2400" b="1" dirty="0">
              <a:solidFill>
                <a:schemeClr val="tx1"/>
              </a:solidFill>
              <a:latin typeface="微软雅黑" pitchFamily="34" charset="-122"/>
              <a:ea typeface="微软雅黑" pitchFamily="34" charset="-122"/>
            </a:endParaRPr>
          </a:p>
        </p:txBody>
      </p:sp>
      <p:sp>
        <p:nvSpPr>
          <p:cNvPr id="12" name="矩形 2"/>
          <p:cNvSpPr>
            <a:spLocks noChangeArrowheads="1"/>
          </p:cNvSpPr>
          <p:nvPr/>
        </p:nvSpPr>
        <p:spPr bwMode="auto">
          <a:xfrm>
            <a:off x="611726" y="1196845"/>
            <a:ext cx="7992554"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宋体" pitchFamily="2" charset="-122"/>
              </a:defRPr>
            </a:lvl1pPr>
            <a:lvl2pPr marL="742950" indent="-285750">
              <a:defRPr kumimoji="1">
                <a:solidFill>
                  <a:schemeClr val="tx1"/>
                </a:solidFill>
                <a:latin typeface="Arial" pitchFamily="34" charset="0"/>
                <a:ea typeface="宋体" pitchFamily="2" charset="-122"/>
              </a:defRPr>
            </a:lvl2pPr>
            <a:lvl3pPr marL="1143000" indent="-228600">
              <a:defRPr kumimoji="1">
                <a:solidFill>
                  <a:schemeClr val="tx1"/>
                </a:solidFill>
                <a:latin typeface="Arial" pitchFamily="34" charset="0"/>
                <a:ea typeface="宋体" pitchFamily="2" charset="-122"/>
              </a:defRPr>
            </a:lvl3pPr>
            <a:lvl4pPr marL="1600200" indent="-228600">
              <a:defRPr kumimoji="1">
                <a:solidFill>
                  <a:schemeClr val="tx1"/>
                </a:solidFill>
                <a:latin typeface="Arial" pitchFamily="34" charset="0"/>
                <a:ea typeface="宋体" pitchFamily="2" charset="-122"/>
              </a:defRPr>
            </a:lvl4pPr>
            <a:lvl5pPr marL="2057400" indent="-228600">
              <a:defRPr kumimoji="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a:solidFill>
                  <a:schemeClr val="tx1"/>
                </a:solidFill>
                <a:latin typeface="Arial" pitchFamily="34" charset="0"/>
                <a:ea typeface="宋体" pitchFamily="2" charset="-122"/>
              </a:defRPr>
            </a:lvl9pPr>
          </a:lstStyle>
          <a:p>
            <a:r>
              <a:rPr lang="zh-CN" altLang="en-US" sz="3200" b="1" dirty="0" smtClean="0">
                <a:latin typeface="+mj-ea"/>
                <a:ea typeface="+mj-ea"/>
              </a:rPr>
              <a:t>另</a:t>
            </a:r>
            <a:r>
              <a:rPr lang="zh-CN" altLang="en-US" sz="3200" b="1" dirty="0">
                <a:latin typeface="+mj-ea"/>
                <a:ea typeface="+mj-ea"/>
              </a:rPr>
              <a:t>一个鱼塘又开张了，受昨天开张鱼塘的启发，这鱼塘钓鱼免费，但钓上的鱼要</a:t>
            </a:r>
            <a:r>
              <a:rPr lang="en-US" altLang="zh-CN" sz="3200" b="1" dirty="0">
                <a:latin typeface="+mj-ea"/>
                <a:ea typeface="+mj-ea"/>
              </a:rPr>
              <a:t>15</a:t>
            </a:r>
            <a:r>
              <a:rPr lang="zh-CN" altLang="en-US" sz="3200" b="1" dirty="0">
                <a:latin typeface="+mj-ea"/>
                <a:ea typeface="+mj-ea"/>
              </a:rPr>
              <a:t>一斤买</a:t>
            </a:r>
            <a:r>
              <a:rPr lang="zh-CN" altLang="en-US" sz="3200" b="1" dirty="0" smtClean="0">
                <a:latin typeface="+mj-ea"/>
                <a:ea typeface="+mj-ea"/>
              </a:rPr>
              <a:t>走。</a:t>
            </a:r>
            <a:r>
              <a:rPr lang="zh-CN" altLang="en-US" sz="3200" b="1" dirty="0">
                <a:latin typeface="+mj-ea"/>
                <a:ea typeface="+mj-ea"/>
              </a:rPr>
              <a:t>许多人高兴的去了，奇怪，不管会不会钓鱼的都能一天钓几十条鱼。大家都很高兴！觉得自己是钓鱼大师</a:t>
            </a:r>
            <a:r>
              <a:rPr lang="zh-CN" altLang="en-US" sz="3200" b="1" dirty="0" smtClean="0">
                <a:latin typeface="+mj-ea"/>
                <a:ea typeface="+mj-ea"/>
              </a:rPr>
              <a:t>！！！</a:t>
            </a:r>
            <a:endParaRPr lang="en-US" altLang="zh-CN" sz="3200" b="1" dirty="0" smtClean="0">
              <a:latin typeface="+mj-ea"/>
              <a:ea typeface="+mj-ea"/>
            </a:endParaRPr>
          </a:p>
          <a:p>
            <a:r>
              <a:rPr lang="zh-CN" altLang="en-US" sz="3200" b="1" dirty="0" smtClean="0">
                <a:latin typeface="+mj-ea"/>
                <a:ea typeface="+mj-ea"/>
              </a:rPr>
              <a:t>后</a:t>
            </a:r>
            <a:r>
              <a:rPr lang="zh-CN" altLang="en-US" sz="3200" b="1" dirty="0">
                <a:latin typeface="+mj-ea"/>
                <a:ea typeface="+mj-ea"/>
              </a:rPr>
              <a:t>来钓鱼场看门大爷说老板的鱼是批发市场</a:t>
            </a:r>
            <a:r>
              <a:rPr lang="en-US" altLang="zh-CN" sz="3200" b="1" dirty="0">
                <a:latin typeface="+mj-ea"/>
                <a:ea typeface="+mj-ea"/>
              </a:rPr>
              <a:t>3</a:t>
            </a:r>
            <a:r>
              <a:rPr lang="zh-CN" altLang="en-US" sz="3200" b="1" dirty="0">
                <a:latin typeface="+mj-ea"/>
                <a:ea typeface="+mj-ea"/>
              </a:rPr>
              <a:t>块钱一斤买来的。派了他儿子潜在水下一条一条的挂</a:t>
            </a:r>
            <a:r>
              <a:rPr lang="zh-CN" altLang="en-US" sz="3200" b="1" dirty="0" smtClean="0">
                <a:latin typeface="+mj-ea"/>
                <a:ea typeface="+mj-ea"/>
              </a:rPr>
              <a:t>在鱼</a:t>
            </a:r>
            <a:r>
              <a:rPr lang="zh-CN" altLang="en-US" sz="3200" b="1" dirty="0">
                <a:latin typeface="+mj-ea"/>
                <a:ea typeface="+mj-ea"/>
              </a:rPr>
              <a:t>钩</a:t>
            </a:r>
            <a:r>
              <a:rPr lang="zh-CN" altLang="en-US" sz="3200" b="1" dirty="0" smtClean="0">
                <a:latin typeface="+mj-ea"/>
                <a:ea typeface="+mj-ea"/>
              </a:rPr>
              <a:t>上。</a:t>
            </a:r>
            <a:endParaRPr lang="en-US" altLang="zh-CN" sz="3200" b="1" dirty="0" smtClean="0">
              <a:latin typeface="+mj-ea"/>
              <a:ea typeface="+mj-ea"/>
            </a:endParaRPr>
          </a:p>
          <a:p>
            <a:endParaRPr lang="en-US" altLang="zh-CN" sz="3200" b="1" dirty="0" smtClean="0">
              <a:latin typeface="+mj-ea"/>
              <a:ea typeface="+mj-ea"/>
            </a:endParaRPr>
          </a:p>
          <a:p>
            <a:r>
              <a:rPr lang="zh-CN" altLang="en-US" sz="3200" b="1" dirty="0" smtClean="0">
                <a:latin typeface="+mj-ea"/>
                <a:ea typeface="+mj-ea"/>
              </a:rPr>
              <a:t>这叫</a:t>
            </a:r>
            <a:r>
              <a:rPr lang="zh-CN" altLang="en-US" sz="3200" b="1" dirty="0">
                <a:latin typeface="+mj-ea"/>
                <a:ea typeface="+mj-ea"/>
              </a:rPr>
              <a:t>做</a:t>
            </a:r>
            <a:r>
              <a:rPr lang="zh-CN" altLang="en-US" sz="3200" b="1" dirty="0" smtClean="0">
                <a:latin typeface="+mj-ea"/>
                <a:ea typeface="+mj-ea"/>
              </a:rPr>
              <a:t>“</a:t>
            </a:r>
            <a:r>
              <a:rPr lang="zh-CN" altLang="en-US" sz="3200" b="1" dirty="0" smtClean="0">
                <a:solidFill>
                  <a:srgbClr val="FF0000"/>
                </a:solidFill>
                <a:latin typeface="+mj-ea"/>
                <a:ea typeface="+mj-ea"/>
              </a:rPr>
              <a:t>供给侧改革创新</a:t>
            </a:r>
            <a:r>
              <a:rPr lang="zh-CN" altLang="en-US" sz="3200" b="1" dirty="0">
                <a:solidFill>
                  <a:srgbClr val="FF0000"/>
                </a:solidFill>
                <a:latin typeface="+mj-ea"/>
                <a:ea typeface="+mj-ea"/>
              </a:rPr>
              <a:t>经济</a:t>
            </a:r>
            <a:r>
              <a:rPr lang="zh-CN" altLang="en-US" sz="3200" b="1" dirty="0" smtClean="0">
                <a:latin typeface="+mj-ea"/>
                <a:ea typeface="+mj-ea"/>
              </a:rPr>
              <a:t>”！   </a:t>
            </a:r>
            <a:endParaRPr lang="zh-CN" altLang="en-US" sz="3200" b="1" dirty="0">
              <a:latin typeface="+mj-ea"/>
              <a:ea typeface="+mj-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29546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zh-CN" altLang="en-US" sz="2400" b="1" dirty="0" smtClean="0">
                <a:solidFill>
                  <a:schemeClr val="tx1"/>
                </a:solidFill>
                <a:latin typeface="微软雅黑" pitchFamily="34" charset="-122"/>
                <a:ea typeface="微软雅黑" pitchFamily="34" charset="-122"/>
              </a:rPr>
              <a:t>鱼塘创业经济学故事</a:t>
            </a:r>
            <a:endParaRPr lang="en-US" altLang="zh-CN" sz="2400" b="1" dirty="0">
              <a:solidFill>
                <a:schemeClr val="tx1"/>
              </a:solidFill>
              <a:latin typeface="微软雅黑" pitchFamily="34" charset="-122"/>
              <a:ea typeface="微软雅黑" pitchFamily="34" charset="-122"/>
            </a:endParaRPr>
          </a:p>
        </p:txBody>
      </p:sp>
      <p:sp>
        <p:nvSpPr>
          <p:cNvPr id="12" name="矩形 2"/>
          <p:cNvSpPr>
            <a:spLocks noChangeArrowheads="1"/>
          </p:cNvSpPr>
          <p:nvPr/>
        </p:nvSpPr>
        <p:spPr bwMode="auto">
          <a:xfrm>
            <a:off x="250825" y="980830"/>
            <a:ext cx="871348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宋体" pitchFamily="2" charset="-122"/>
              </a:defRPr>
            </a:lvl1pPr>
            <a:lvl2pPr marL="742950" indent="-285750">
              <a:defRPr kumimoji="1">
                <a:solidFill>
                  <a:schemeClr val="tx1"/>
                </a:solidFill>
                <a:latin typeface="Arial" pitchFamily="34" charset="0"/>
                <a:ea typeface="宋体" pitchFamily="2" charset="-122"/>
              </a:defRPr>
            </a:lvl2pPr>
            <a:lvl3pPr marL="1143000" indent="-228600">
              <a:defRPr kumimoji="1">
                <a:solidFill>
                  <a:schemeClr val="tx1"/>
                </a:solidFill>
                <a:latin typeface="Arial" pitchFamily="34" charset="0"/>
                <a:ea typeface="宋体" pitchFamily="2" charset="-122"/>
              </a:defRPr>
            </a:lvl3pPr>
            <a:lvl4pPr marL="1600200" indent="-228600">
              <a:defRPr kumimoji="1">
                <a:solidFill>
                  <a:schemeClr val="tx1"/>
                </a:solidFill>
                <a:latin typeface="Arial" pitchFamily="34" charset="0"/>
                <a:ea typeface="宋体" pitchFamily="2" charset="-122"/>
              </a:defRPr>
            </a:lvl4pPr>
            <a:lvl5pPr marL="2057400" indent="-228600">
              <a:defRPr kumimoji="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a:solidFill>
                  <a:schemeClr val="tx1"/>
                </a:solidFill>
                <a:latin typeface="Arial" pitchFamily="34" charset="0"/>
                <a:ea typeface="宋体" pitchFamily="2" charset="-122"/>
              </a:defRPr>
            </a:lvl9pPr>
          </a:lstStyle>
          <a:p>
            <a:r>
              <a:rPr lang="zh-CN" altLang="en-US" sz="3200" b="1" dirty="0" smtClean="0">
                <a:latin typeface="+mj-ea"/>
                <a:ea typeface="+mj-ea"/>
              </a:rPr>
              <a:t>第</a:t>
            </a:r>
            <a:r>
              <a:rPr lang="zh-CN" altLang="en-US" sz="3200" b="1" dirty="0">
                <a:latin typeface="+mj-ea"/>
                <a:ea typeface="+mj-ea"/>
              </a:rPr>
              <a:t>三个鱼塘又开张了，受前两个开张鱼塘的启发，这鱼塘实行撒网捕鱼模式，让顾客穿上蓑衣，戴上斗笠，乘上小舟去鱼塘中心捕鱼。顾客扮成渔夫模样，体验农耕文化。鱼塘专门负责派人拍照美图，给顾客发微信朋友圈，提升顾客逼格。最后网到的鱼只要</a:t>
            </a:r>
            <a:r>
              <a:rPr lang="en-US" altLang="zh-CN" sz="3200" b="1" dirty="0">
                <a:latin typeface="+mj-ea"/>
                <a:ea typeface="+mj-ea"/>
              </a:rPr>
              <a:t>10</a:t>
            </a:r>
            <a:r>
              <a:rPr lang="zh-CN" altLang="en-US" sz="3200" b="1" dirty="0">
                <a:latin typeface="+mj-ea"/>
                <a:ea typeface="+mj-ea"/>
              </a:rPr>
              <a:t>一斤，买走就可以了。许多人高兴地去了，不到十分钟几网下去好几十斤鱼，鱼塘老板日销售量从以前的</a:t>
            </a:r>
            <a:r>
              <a:rPr lang="en-US" altLang="zh-CN" sz="3200" b="1" dirty="0">
                <a:latin typeface="+mj-ea"/>
                <a:ea typeface="+mj-ea"/>
              </a:rPr>
              <a:t>500</a:t>
            </a:r>
            <a:r>
              <a:rPr lang="zh-CN" altLang="en-US" sz="3200" b="1" dirty="0">
                <a:latin typeface="+mj-ea"/>
                <a:ea typeface="+mj-ea"/>
              </a:rPr>
              <a:t>斤上升到</a:t>
            </a:r>
            <a:r>
              <a:rPr lang="en-US" altLang="zh-CN" sz="3200" b="1" dirty="0">
                <a:latin typeface="+mj-ea"/>
                <a:ea typeface="+mj-ea"/>
              </a:rPr>
              <a:t>10000</a:t>
            </a:r>
            <a:r>
              <a:rPr lang="zh-CN" altLang="en-US" sz="3200" b="1" dirty="0">
                <a:latin typeface="+mj-ea"/>
                <a:ea typeface="+mj-ea"/>
              </a:rPr>
              <a:t>斤</a:t>
            </a:r>
            <a:r>
              <a:rPr lang="zh-CN" altLang="en-US" sz="3200" b="1" dirty="0" smtClean="0">
                <a:latin typeface="+mj-ea"/>
                <a:ea typeface="+mj-ea"/>
              </a:rPr>
              <a:t>，且</a:t>
            </a:r>
            <a:r>
              <a:rPr lang="zh-CN" altLang="en-US" sz="3200" b="1" dirty="0">
                <a:latin typeface="+mj-ea"/>
                <a:ea typeface="+mj-ea"/>
              </a:rPr>
              <a:t>时间周期大大缩</a:t>
            </a:r>
            <a:r>
              <a:rPr lang="zh-CN" altLang="en-US" sz="3200" b="1" dirty="0" smtClean="0">
                <a:latin typeface="+mj-ea"/>
                <a:ea typeface="+mj-ea"/>
              </a:rPr>
              <a:t>短。</a:t>
            </a:r>
            <a:endParaRPr lang="en-US" altLang="zh-CN" sz="3200" b="1" dirty="0" smtClean="0">
              <a:latin typeface="+mj-ea"/>
              <a:ea typeface="+mj-ea"/>
            </a:endParaRPr>
          </a:p>
          <a:p>
            <a:endParaRPr lang="en-US" altLang="zh-CN" sz="3200" b="1" dirty="0" smtClean="0">
              <a:latin typeface="+mj-ea"/>
              <a:ea typeface="+mj-ea"/>
            </a:endParaRPr>
          </a:p>
          <a:p>
            <a:r>
              <a:rPr lang="zh-CN" altLang="en-US" sz="3200" b="1" dirty="0" smtClean="0">
                <a:latin typeface="+mj-ea"/>
                <a:ea typeface="+mj-ea"/>
              </a:rPr>
              <a:t>这叫</a:t>
            </a:r>
            <a:r>
              <a:rPr lang="zh-CN" altLang="en-US" sz="3200" b="1" dirty="0">
                <a:latin typeface="+mj-ea"/>
                <a:ea typeface="+mj-ea"/>
              </a:rPr>
              <a:t>做</a:t>
            </a:r>
            <a:r>
              <a:rPr lang="zh-CN" altLang="en-US" sz="3200" b="1" dirty="0" smtClean="0">
                <a:latin typeface="+mj-ea"/>
                <a:ea typeface="+mj-ea"/>
              </a:rPr>
              <a:t>“</a:t>
            </a:r>
            <a:r>
              <a:rPr lang="zh-CN" altLang="en-US" sz="3200" b="1" dirty="0" smtClean="0">
                <a:solidFill>
                  <a:srgbClr val="FF0000"/>
                </a:solidFill>
                <a:latin typeface="+mj-ea"/>
                <a:ea typeface="+mj-ea"/>
              </a:rPr>
              <a:t>杠杆经</a:t>
            </a:r>
            <a:r>
              <a:rPr lang="zh-CN" altLang="en-US" sz="3200" b="1" dirty="0">
                <a:solidFill>
                  <a:srgbClr val="FF0000"/>
                </a:solidFill>
                <a:latin typeface="+mj-ea"/>
                <a:ea typeface="+mj-ea"/>
              </a:rPr>
              <a:t>济</a:t>
            </a:r>
            <a:r>
              <a:rPr lang="zh-CN" altLang="en-US" sz="3200" b="1" dirty="0" smtClean="0">
                <a:latin typeface="+mj-ea"/>
                <a:ea typeface="+mj-ea"/>
              </a:rPr>
              <a:t>”！   </a:t>
            </a:r>
            <a:endParaRPr lang="zh-CN" altLang="en-US" sz="3200" b="1" dirty="0">
              <a:latin typeface="+mj-ea"/>
              <a:ea typeface="+mj-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29546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zh-CN" altLang="en-US" sz="2400" b="1" dirty="0" smtClean="0">
                <a:solidFill>
                  <a:schemeClr val="tx1"/>
                </a:solidFill>
                <a:latin typeface="微软雅黑" pitchFamily="34" charset="-122"/>
                <a:ea typeface="微软雅黑" pitchFamily="34" charset="-122"/>
              </a:rPr>
              <a:t>鱼塘创业经济学故事</a:t>
            </a:r>
            <a:endParaRPr lang="en-US" altLang="zh-CN" sz="2400" b="1" dirty="0">
              <a:solidFill>
                <a:schemeClr val="tx1"/>
              </a:solidFill>
              <a:latin typeface="微软雅黑" pitchFamily="34" charset="-122"/>
              <a:ea typeface="微软雅黑" pitchFamily="34" charset="-122"/>
            </a:endParaRPr>
          </a:p>
        </p:txBody>
      </p:sp>
      <p:sp>
        <p:nvSpPr>
          <p:cNvPr id="12" name="矩形 2"/>
          <p:cNvSpPr>
            <a:spLocks noChangeArrowheads="1"/>
          </p:cNvSpPr>
          <p:nvPr/>
        </p:nvSpPr>
        <p:spPr bwMode="auto">
          <a:xfrm>
            <a:off x="250825" y="980830"/>
            <a:ext cx="871348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宋体" pitchFamily="2" charset="-122"/>
              </a:defRPr>
            </a:lvl1pPr>
            <a:lvl2pPr marL="742950" indent="-285750">
              <a:defRPr kumimoji="1">
                <a:solidFill>
                  <a:schemeClr val="tx1"/>
                </a:solidFill>
                <a:latin typeface="Arial" pitchFamily="34" charset="0"/>
                <a:ea typeface="宋体" pitchFamily="2" charset="-122"/>
              </a:defRPr>
            </a:lvl2pPr>
            <a:lvl3pPr marL="1143000" indent="-228600">
              <a:defRPr kumimoji="1">
                <a:solidFill>
                  <a:schemeClr val="tx1"/>
                </a:solidFill>
                <a:latin typeface="Arial" pitchFamily="34" charset="0"/>
                <a:ea typeface="宋体" pitchFamily="2" charset="-122"/>
              </a:defRPr>
            </a:lvl3pPr>
            <a:lvl4pPr marL="1600200" indent="-228600">
              <a:defRPr kumimoji="1">
                <a:solidFill>
                  <a:schemeClr val="tx1"/>
                </a:solidFill>
                <a:latin typeface="Arial" pitchFamily="34" charset="0"/>
                <a:ea typeface="宋体" pitchFamily="2" charset="-122"/>
              </a:defRPr>
            </a:lvl4pPr>
            <a:lvl5pPr marL="2057400" indent="-228600">
              <a:defRPr kumimoji="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a:solidFill>
                  <a:schemeClr val="tx1"/>
                </a:solidFill>
                <a:latin typeface="Arial" pitchFamily="34" charset="0"/>
                <a:ea typeface="宋体" pitchFamily="2" charset="-122"/>
              </a:defRPr>
            </a:lvl9pPr>
          </a:lstStyle>
          <a:p>
            <a:r>
              <a:rPr lang="zh-CN" altLang="en-US" sz="3200" b="1" dirty="0">
                <a:latin typeface="+mj-ea"/>
                <a:ea typeface="+mj-ea"/>
              </a:rPr>
              <a:t>第四个鱼塘又开张了，受前面三个开张鱼塘的启发，这鱼</a:t>
            </a:r>
            <a:r>
              <a:rPr lang="zh-CN" altLang="en-US" sz="3200" b="1" dirty="0" smtClean="0">
                <a:latin typeface="+mj-ea"/>
                <a:ea typeface="+mj-ea"/>
              </a:rPr>
              <a:t>塘不但钓</a:t>
            </a:r>
            <a:r>
              <a:rPr lang="zh-CN" altLang="en-US" sz="3200" b="1" dirty="0">
                <a:latin typeface="+mj-ea"/>
                <a:ea typeface="+mj-ea"/>
              </a:rPr>
              <a:t>鱼免费，钓上的鱼也可免费拿走。许多人高兴的去了，奇怪，居然很多人钓到了美人鱼，然后钓鱼的和美人鱼共进午餐享用拉菲红酒及神户牛排，观赏歌舞</a:t>
            </a:r>
            <a:r>
              <a:rPr lang="en-US" altLang="zh-CN" sz="3200" b="1" dirty="0" smtClean="0">
                <a:latin typeface="+mj-ea"/>
                <a:ea typeface="+mj-ea"/>
              </a:rPr>
              <a:t>……</a:t>
            </a:r>
            <a:endParaRPr lang="en-US" altLang="zh-CN" sz="3200" b="1" dirty="0" smtClean="0">
              <a:latin typeface="+mj-ea"/>
              <a:ea typeface="+mj-ea"/>
            </a:endParaRPr>
          </a:p>
          <a:p>
            <a:r>
              <a:rPr lang="zh-CN" altLang="en-US" sz="3200" b="1" dirty="0" smtClean="0">
                <a:latin typeface="+mj-ea"/>
                <a:ea typeface="+mj-ea"/>
              </a:rPr>
              <a:t>看</a:t>
            </a:r>
            <a:r>
              <a:rPr lang="zh-CN" altLang="en-US" sz="3200" b="1" dirty="0">
                <a:latin typeface="+mj-ea"/>
                <a:ea typeface="+mj-ea"/>
              </a:rPr>
              <a:t>鱼塘的老大爷说，其实美人鱼都是东莞请来的</a:t>
            </a:r>
            <a:r>
              <a:rPr lang="en-US" altLang="zh-CN" sz="3200" b="1" dirty="0">
                <a:latin typeface="+mj-ea"/>
                <a:ea typeface="+mj-ea"/>
              </a:rPr>
              <a:t>miss! </a:t>
            </a:r>
            <a:endParaRPr lang="en-US" altLang="zh-CN" sz="3200" b="1" dirty="0" smtClean="0">
              <a:latin typeface="+mj-ea"/>
              <a:ea typeface="+mj-ea"/>
            </a:endParaRPr>
          </a:p>
          <a:p>
            <a:endParaRPr lang="en-US" altLang="zh-CN" sz="3200" b="1" dirty="0" smtClean="0">
              <a:latin typeface="+mj-ea"/>
              <a:ea typeface="+mj-ea"/>
            </a:endParaRPr>
          </a:p>
          <a:p>
            <a:r>
              <a:rPr lang="zh-CN" altLang="en-US" sz="3200" b="1" dirty="0" smtClean="0">
                <a:latin typeface="+mj-ea"/>
                <a:ea typeface="+mj-ea"/>
              </a:rPr>
              <a:t>这叫</a:t>
            </a:r>
            <a:r>
              <a:rPr lang="zh-CN" altLang="en-US" sz="3200" b="1" dirty="0">
                <a:latin typeface="+mj-ea"/>
                <a:ea typeface="+mj-ea"/>
              </a:rPr>
              <a:t>做</a:t>
            </a:r>
            <a:r>
              <a:rPr lang="zh-CN" altLang="en-US" sz="3200" b="1" dirty="0" smtClean="0">
                <a:latin typeface="+mj-ea"/>
                <a:ea typeface="+mj-ea"/>
              </a:rPr>
              <a:t>“</a:t>
            </a:r>
            <a:r>
              <a:rPr lang="zh-CN" altLang="en-US" sz="3200" b="1" dirty="0">
                <a:solidFill>
                  <a:srgbClr val="FF0000"/>
                </a:solidFill>
                <a:latin typeface="+mj-ea"/>
                <a:ea typeface="+mj-ea"/>
              </a:rPr>
              <a:t>粉</a:t>
            </a:r>
            <a:r>
              <a:rPr lang="zh-CN" altLang="en-US" sz="3200" b="1" dirty="0" smtClean="0">
                <a:solidFill>
                  <a:srgbClr val="FF0000"/>
                </a:solidFill>
                <a:latin typeface="+mj-ea"/>
                <a:ea typeface="+mj-ea"/>
              </a:rPr>
              <a:t>丝或社群经</a:t>
            </a:r>
            <a:r>
              <a:rPr lang="zh-CN" altLang="en-US" sz="3200" b="1" dirty="0">
                <a:solidFill>
                  <a:srgbClr val="FF0000"/>
                </a:solidFill>
                <a:latin typeface="+mj-ea"/>
                <a:ea typeface="+mj-ea"/>
              </a:rPr>
              <a:t>济</a:t>
            </a:r>
            <a:r>
              <a:rPr lang="zh-CN" altLang="en-US" sz="3200" b="1" dirty="0" smtClean="0">
                <a:latin typeface="+mj-ea"/>
                <a:ea typeface="+mj-ea"/>
              </a:rPr>
              <a:t>”！   </a:t>
            </a:r>
            <a:endParaRPr lang="zh-CN" altLang="en-US" sz="3200" b="1" dirty="0">
              <a:latin typeface="+mj-ea"/>
              <a:ea typeface="+mj-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29546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zh-CN" altLang="en-US" sz="2400" b="1" dirty="0" smtClean="0">
                <a:solidFill>
                  <a:schemeClr val="tx1"/>
                </a:solidFill>
                <a:latin typeface="微软雅黑" pitchFamily="34" charset="-122"/>
                <a:ea typeface="微软雅黑" pitchFamily="34" charset="-122"/>
              </a:rPr>
              <a:t>鱼塘创业经济学故事</a:t>
            </a:r>
            <a:endParaRPr lang="en-US" altLang="zh-CN" sz="2400" b="1" dirty="0">
              <a:solidFill>
                <a:schemeClr val="tx1"/>
              </a:solidFill>
              <a:latin typeface="微软雅黑" pitchFamily="34" charset="-122"/>
              <a:ea typeface="微软雅黑" pitchFamily="34" charset="-122"/>
            </a:endParaRPr>
          </a:p>
        </p:txBody>
      </p:sp>
      <p:sp>
        <p:nvSpPr>
          <p:cNvPr id="12" name="矩形 2"/>
          <p:cNvSpPr>
            <a:spLocks noChangeArrowheads="1"/>
          </p:cNvSpPr>
          <p:nvPr/>
        </p:nvSpPr>
        <p:spPr bwMode="auto">
          <a:xfrm>
            <a:off x="250825" y="980830"/>
            <a:ext cx="871348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宋体" pitchFamily="2" charset="-122"/>
              </a:defRPr>
            </a:lvl1pPr>
            <a:lvl2pPr marL="742950" indent="-285750">
              <a:defRPr kumimoji="1">
                <a:solidFill>
                  <a:schemeClr val="tx1"/>
                </a:solidFill>
                <a:latin typeface="Arial" pitchFamily="34" charset="0"/>
                <a:ea typeface="宋体" pitchFamily="2" charset="-122"/>
              </a:defRPr>
            </a:lvl2pPr>
            <a:lvl3pPr marL="1143000" indent="-228600">
              <a:defRPr kumimoji="1">
                <a:solidFill>
                  <a:schemeClr val="tx1"/>
                </a:solidFill>
                <a:latin typeface="Arial" pitchFamily="34" charset="0"/>
                <a:ea typeface="宋体" pitchFamily="2" charset="-122"/>
              </a:defRPr>
            </a:lvl3pPr>
            <a:lvl4pPr marL="1600200" indent="-228600">
              <a:defRPr kumimoji="1">
                <a:solidFill>
                  <a:schemeClr val="tx1"/>
                </a:solidFill>
                <a:latin typeface="Arial" pitchFamily="34" charset="0"/>
                <a:ea typeface="宋体" pitchFamily="2" charset="-122"/>
              </a:defRPr>
            </a:lvl4pPr>
            <a:lvl5pPr marL="2057400" indent="-228600">
              <a:defRPr kumimoji="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a:solidFill>
                  <a:schemeClr val="tx1"/>
                </a:solidFill>
                <a:latin typeface="Arial" pitchFamily="34" charset="0"/>
                <a:ea typeface="宋体" pitchFamily="2" charset="-122"/>
              </a:defRPr>
            </a:lvl9pPr>
          </a:lstStyle>
          <a:p>
            <a:r>
              <a:rPr lang="zh-CN" altLang="en-US" sz="3200" b="1" dirty="0">
                <a:latin typeface="+mj-ea"/>
                <a:ea typeface="+mj-ea"/>
              </a:rPr>
              <a:t>第五个鱼塘开张当天，媒体广泛报道，很多大碗级的大师和企业家都纷纷去取经求</a:t>
            </a:r>
            <a:r>
              <a:rPr lang="zh-CN" altLang="en-US" sz="3200" b="1" dirty="0" smtClean="0">
                <a:latin typeface="+mj-ea"/>
                <a:ea typeface="+mj-ea"/>
              </a:rPr>
              <a:t>道。鱼</a:t>
            </a:r>
            <a:r>
              <a:rPr lang="zh-CN" altLang="en-US" sz="3200" b="1" dirty="0">
                <a:latin typeface="+mj-ea"/>
                <a:ea typeface="+mj-ea"/>
              </a:rPr>
              <a:t>塘老板招架不</a:t>
            </a:r>
            <a:r>
              <a:rPr lang="zh-CN" altLang="en-US" sz="3200" b="1" dirty="0" smtClean="0">
                <a:latin typeface="+mj-ea"/>
                <a:ea typeface="+mj-ea"/>
              </a:rPr>
              <a:t>住，</a:t>
            </a:r>
            <a:r>
              <a:rPr lang="zh-CN" altLang="en-US" sz="3200" b="1" dirty="0">
                <a:latin typeface="+mj-ea"/>
                <a:ea typeface="+mj-ea"/>
              </a:rPr>
              <a:t>最后只得交代：原来看门大爷才是鱼塘幕后的大股东，主导了每次变革转型的成</a:t>
            </a:r>
            <a:r>
              <a:rPr lang="zh-CN" altLang="en-US" sz="3200" b="1" dirty="0" smtClean="0">
                <a:latin typeface="+mj-ea"/>
                <a:ea typeface="+mj-ea"/>
              </a:rPr>
              <a:t>功。</a:t>
            </a:r>
            <a:endParaRPr lang="en-US" altLang="zh-CN" sz="3200" b="1" dirty="0" smtClean="0">
              <a:latin typeface="+mj-ea"/>
              <a:ea typeface="+mj-ea"/>
            </a:endParaRPr>
          </a:p>
          <a:p>
            <a:r>
              <a:rPr lang="zh-CN" altLang="en-US" sz="3200" b="1" dirty="0" smtClean="0">
                <a:latin typeface="+mj-ea"/>
                <a:ea typeface="+mj-ea"/>
              </a:rPr>
              <a:t>老</a:t>
            </a:r>
            <a:r>
              <a:rPr lang="zh-CN" altLang="en-US" sz="3200" b="1" dirty="0">
                <a:latin typeface="+mj-ea"/>
                <a:ea typeface="+mj-ea"/>
              </a:rPr>
              <a:t>大爷在接受记者访谈时饱含眼泪哽咽着说：我以前只是个企业中层，能有今天成就，来源就是不断的学习！这叫：“知识改变命运，思路决定出路”！跟不上形势你就</a:t>
            </a:r>
            <a:r>
              <a:rPr lang="en-US" altLang="zh-CN" sz="3200" b="1" dirty="0">
                <a:latin typeface="+mj-ea"/>
                <a:ea typeface="+mj-ea"/>
              </a:rPr>
              <a:t>out</a:t>
            </a:r>
            <a:r>
              <a:rPr lang="zh-CN" altLang="en-US" sz="3200" b="1" dirty="0">
                <a:latin typeface="+mj-ea"/>
                <a:ea typeface="+mj-ea"/>
              </a:rPr>
              <a:t>了</a:t>
            </a:r>
            <a:r>
              <a:rPr lang="zh-CN" altLang="en-US" sz="3200" b="1" dirty="0" smtClean="0">
                <a:latin typeface="+mj-ea"/>
                <a:ea typeface="+mj-ea"/>
              </a:rPr>
              <a:t>！！</a:t>
            </a:r>
            <a:endParaRPr lang="en-US" altLang="zh-CN" sz="3200" b="1" dirty="0" smtClean="0">
              <a:latin typeface="+mj-ea"/>
              <a:ea typeface="+mj-ea"/>
            </a:endParaRPr>
          </a:p>
          <a:p>
            <a:endParaRPr lang="en-US" altLang="zh-CN" sz="3200" b="1" dirty="0" smtClean="0">
              <a:latin typeface="+mj-ea"/>
              <a:ea typeface="+mj-ea"/>
            </a:endParaRPr>
          </a:p>
          <a:p>
            <a:r>
              <a:rPr lang="zh-CN" altLang="en-US" sz="3200" b="1" dirty="0" smtClean="0">
                <a:latin typeface="+mj-ea"/>
                <a:ea typeface="+mj-ea"/>
              </a:rPr>
              <a:t>这叫</a:t>
            </a:r>
            <a:r>
              <a:rPr lang="zh-CN" altLang="en-US" sz="3200" b="1" dirty="0">
                <a:latin typeface="+mj-ea"/>
                <a:ea typeface="+mj-ea"/>
              </a:rPr>
              <a:t>做</a:t>
            </a:r>
            <a:r>
              <a:rPr lang="zh-CN" altLang="en-US" sz="3200" b="1" dirty="0" smtClean="0">
                <a:latin typeface="+mj-ea"/>
                <a:ea typeface="+mj-ea"/>
              </a:rPr>
              <a:t>“</a:t>
            </a:r>
            <a:r>
              <a:rPr lang="zh-CN" altLang="en-US" sz="3200" b="1" dirty="0" smtClean="0">
                <a:solidFill>
                  <a:srgbClr val="FF0000"/>
                </a:solidFill>
                <a:latin typeface="+mj-ea"/>
                <a:ea typeface="+mj-ea"/>
              </a:rPr>
              <a:t>网红经</a:t>
            </a:r>
            <a:r>
              <a:rPr lang="zh-CN" altLang="en-US" sz="3200" b="1" dirty="0">
                <a:solidFill>
                  <a:srgbClr val="FF0000"/>
                </a:solidFill>
                <a:latin typeface="+mj-ea"/>
                <a:ea typeface="+mj-ea"/>
              </a:rPr>
              <a:t>济</a:t>
            </a:r>
            <a:r>
              <a:rPr lang="zh-CN" altLang="en-US" sz="3200" b="1" dirty="0" smtClean="0">
                <a:latin typeface="+mj-ea"/>
                <a:ea typeface="+mj-ea"/>
              </a:rPr>
              <a:t>”！   </a:t>
            </a:r>
            <a:endParaRPr lang="zh-CN" altLang="en-US" sz="3200" b="1" dirty="0">
              <a:latin typeface="+mj-ea"/>
              <a:ea typeface="+mj-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Tx/>
              <a:buNone/>
            </a:pPr>
            <a:endParaRPr lang="zh-CN" altLang="en-US" sz="1800">
              <a:solidFill>
                <a:srgbClr val="000000"/>
              </a:solidFill>
              <a:latin typeface="Calibri" pitchFamily="34" charset="0"/>
              <a:ea typeface="宋体" pitchFamily="2" charset="-122"/>
            </a:endParaRPr>
          </a:p>
        </p:txBody>
      </p:sp>
      <p:sp>
        <p:nvSpPr>
          <p:cNvPr id="135171" name="Rectangle 2"/>
          <p:cNvSpPr>
            <a:spLocks noChangeArrowheads="1"/>
          </p:cNvSpPr>
          <p:nvPr/>
        </p:nvSpPr>
        <p:spPr bwMode="auto">
          <a:xfrm>
            <a:off x="0" y="1268413"/>
            <a:ext cx="9144000" cy="2724150"/>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Tx/>
              <a:buNone/>
            </a:pPr>
            <a:endParaRPr lang="zh-CN" altLang="en-US" sz="1800">
              <a:solidFill>
                <a:srgbClr val="47494B"/>
              </a:solidFill>
              <a:latin typeface="Calibri" pitchFamily="34" charset="0"/>
              <a:ea typeface="仿宋" pitchFamily="49" charset="-122"/>
            </a:endParaRPr>
          </a:p>
        </p:txBody>
      </p:sp>
      <p:sp>
        <p:nvSpPr>
          <p:cNvPr id="135172" name="标题 1"/>
          <p:cNvSpPr>
            <a:spLocks noGrp="1" noChangeArrowheads="1"/>
          </p:cNvSpPr>
          <p:nvPr/>
        </p:nvSpPr>
        <p:spPr bwMode="auto">
          <a:xfrm>
            <a:off x="34925" y="2060575"/>
            <a:ext cx="6121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Tx/>
              <a:buNone/>
            </a:pPr>
            <a:r>
              <a:rPr lang="zh-CN" altLang="en-US" sz="3600" b="1">
                <a:solidFill>
                  <a:schemeClr val="bg1"/>
                </a:solidFill>
                <a:latin typeface="微软雅黑" pitchFamily="34" charset="-122"/>
                <a:ea typeface="微软雅黑" pitchFamily="34" charset="-122"/>
                <a:sym typeface="微软雅黑" pitchFamily="34" charset="-122"/>
              </a:rPr>
              <a:t> 为您提供最优质的教育服务！</a:t>
            </a:r>
            <a:endParaRPr lang="zh-CN" altLang="en-US" sz="3600" b="1">
              <a:solidFill>
                <a:schemeClr val="bg1"/>
              </a:solidFill>
              <a:latin typeface="微软雅黑" pitchFamily="34" charset="-122"/>
              <a:ea typeface="微软雅黑" pitchFamily="34" charset="-122"/>
              <a:sym typeface="微软雅黑" pitchFamily="34" charset="-122"/>
            </a:endParaRPr>
          </a:p>
        </p:txBody>
      </p:sp>
      <p:sp>
        <p:nvSpPr>
          <p:cNvPr id="135173" name="标题 2"/>
          <p:cNvSpPr>
            <a:spLocks noGrp="1"/>
          </p:cNvSpPr>
          <p:nvPr>
            <p:ph type="title" idx="4294967295"/>
          </p:nvPr>
        </p:nvSpPr>
        <p:spPr/>
        <p:txBody>
          <a:bodyPr/>
          <a:lstStyle/>
          <a:p>
            <a:r>
              <a:rPr lang="zh-CN" altLang="en-US" smtClean="0"/>
              <a:t>欢迎交流！</a:t>
            </a:r>
            <a:endParaRPr lang="zh-CN" altLang="en-US" smtClean="0"/>
          </a:p>
        </p:txBody>
      </p:sp>
      <p:sp>
        <p:nvSpPr>
          <p:cNvPr id="9" name="矩形 8"/>
          <p:cNvSpPr/>
          <p:nvPr/>
        </p:nvSpPr>
        <p:spPr>
          <a:xfrm>
            <a:off x="1043608" y="4365065"/>
            <a:ext cx="7366119" cy="707886"/>
          </a:xfrm>
          <a:prstGeom prst="rect">
            <a:avLst/>
          </a:prstGeom>
        </p:spPr>
        <p:txBody>
          <a:bodyPr wrap="none">
            <a:spAutoFit/>
          </a:bodyPr>
          <a:lstStyle/>
          <a:p>
            <a:pPr>
              <a:defRPr/>
            </a:pPr>
            <a:r>
              <a:rPr lang="zh-CN" altLang="en-US" sz="4000" b="1"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charset="0"/>
                <a:ea typeface="微软雅黑" pitchFamily="34" charset="-122"/>
              </a:rPr>
              <a:t>专业促进发展，创新成就梦想！</a:t>
            </a:r>
            <a:endParaRPr lang="zh-CN" altLang="en-US" sz="4000" b="1"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charset="0"/>
              <a:ea typeface="微软雅黑" pitchFamily="34" charset="-122"/>
            </a:endParaRPr>
          </a:p>
        </p:txBody>
      </p:sp>
      <p:sp>
        <p:nvSpPr>
          <p:cNvPr id="10" name="矩形 9"/>
          <p:cNvSpPr/>
          <p:nvPr/>
        </p:nvSpPr>
        <p:spPr bwMode="auto">
          <a:xfrm>
            <a:off x="249238" y="5300663"/>
            <a:ext cx="8666162" cy="1368425"/>
          </a:xfrm>
          <a:prstGeom prst="rect">
            <a:avLst/>
          </a:prstGeom>
          <a:solidFill>
            <a:srgbClr val="003366"/>
          </a:solidFill>
          <a:ln w="9525">
            <a:noFill/>
            <a:prstDash val="dash"/>
            <a:round/>
          </a:ln>
          <a:effectLst/>
        </p:spPr>
        <p:txBody>
          <a:bodyPr wrap="none" anchor="ctr"/>
          <a:lstStyle/>
          <a:p>
            <a:pPr>
              <a:spcBef>
                <a:spcPts val="400"/>
              </a:spcBef>
              <a:defRPr/>
            </a:pPr>
            <a:r>
              <a:rPr kumimoji="1" lang="zh-CN" altLang="en-US" sz="1600" dirty="0">
                <a:solidFill>
                  <a:schemeClr val="bg1"/>
                </a:solidFill>
                <a:latin typeface="微软雅黑" pitchFamily="34" charset="-122"/>
                <a:ea typeface="微软雅黑" pitchFamily="34" charset="-122"/>
              </a:rPr>
              <a:t>中青创想教育科技（北京）有</a:t>
            </a:r>
            <a:r>
              <a:rPr kumimoji="1" lang="zh-CN" altLang="en-US" sz="1600" dirty="0" smtClean="0">
                <a:solidFill>
                  <a:schemeClr val="bg1"/>
                </a:solidFill>
                <a:latin typeface="微软雅黑" pitchFamily="34" charset="-122"/>
                <a:ea typeface="微软雅黑" pitchFamily="34" charset="-122"/>
              </a:rPr>
              <a:t>限公司  中创师培教育科技（北京）有限公司   国际创业导师协会</a:t>
            </a:r>
            <a:endParaRPr kumimoji="1" lang="en-US" altLang="zh-CN" sz="1600" dirty="0">
              <a:solidFill>
                <a:schemeClr val="bg1"/>
              </a:solidFill>
              <a:latin typeface="微软雅黑" pitchFamily="34" charset="-122"/>
              <a:ea typeface="微软雅黑" pitchFamily="34" charset="-122"/>
            </a:endParaRPr>
          </a:p>
          <a:p>
            <a:pPr>
              <a:spcBef>
                <a:spcPts val="400"/>
              </a:spcBef>
              <a:defRPr/>
            </a:pPr>
            <a:r>
              <a:rPr kumimoji="1" lang="zh-CN" altLang="en-US" sz="1600" dirty="0">
                <a:solidFill>
                  <a:schemeClr val="bg1"/>
                </a:solidFill>
                <a:latin typeface="微软雅黑" pitchFamily="34" charset="-122"/>
                <a:ea typeface="微软雅黑" pitchFamily="34" charset="-122"/>
              </a:rPr>
              <a:t>客服邮箱：</a:t>
            </a:r>
            <a:r>
              <a:rPr kumimoji="1" lang="en-US" altLang="zh-CN" sz="1600" dirty="0">
                <a:solidFill>
                  <a:schemeClr val="bg1"/>
                </a:solidFill>
                <a:latin typeface="微软雅黑" pitchFamily="34" charset="-122"/>
                <a:ea typeface="微软雅黑" pitchFamily="34" charset="-122"/>
                <a:hlinkClick r:id="rId1"/>
              </a:rPr>
              <a:t>cydol@126.com</a:t>
            </a:r>
            <a:r>
              <a:rPr kumimoji="1" lang="zh-CN" altLang="en-US" sz="1600" dirty="0">
                <a:solidFill>
                  <a:schemeClr val="bg1"/>
                </a:solidFill>
                <a:latin typeface="微软雅黑" pitchFamily="34" charset="-122"/>
                <a:ea typeface="微软雅黑" pitchFamily="34" charset="-122"/>
              </a:rPr>
              <a:t>；</a:t>
            </a:r>
            <a:r>
              <a:rPr lang="zh-CN" altLang="en-US" sz="1600" dirty="0">
                <a:solidFill>
                  <a:schemeClr val="bg1"/>
                </a:solidFill>
                <a:latin typeface="+mj-ea"/>
              </a:rPr>
              <a:t>客服</a:t>
            </a:r>
            <a:r>
              <a:rPr lang="en-US" altLang="zh-CN" sz="1600" dirty="0">
                <a:solidFill>
                  <a:schemeClr val="bg1"/>
                </a:solidFill>
                <a:latin typeface="+mj-ea"/>
              </a:rPr>
              <a:t>QQ</a:t>
            </a:r>
            <a:r>
              <a:rPr lang="zh-CN" altLang="en-US" sz="1600" dirty="0">
                <a:solidFill>
                  <a:schemeClr val="bg1"/>
                </a:solidFill>
                <a:latin typeface="+mj-ea"/>
              </a:rPr>
              <a:t>群：</a:t>
            </a:r>
            <a:r>
              <a:rPr lang="en-US" altLang="zh-CN" sz="1600" dirty="0">
                <a:solidFill>
                  <a:schemeClr val="bg1"/>
                </a:solidFill>
                <a:latin typeface="+mj-ea"/>
              </a:rPr>
              <a:t>425106560/67618124</a:t>
            </a:r>
            <a:endParaRPr lang="en-US" sz="1600" kern="100" dirty="0">
              <a:solidFill>
                <a:schemeClr val="bg1"/>
              </a:solidFill>
              <a:latin typeface="微软雅黑" pitchFamily="34" charset="-122"/>
              <a:ea typeface="微软雅黑" pitchFamily="34" charset="-122"/>
              <a:cs typeface="Times New Roman"/>
            </a:endParaRPr>
          </a:p>
          <a:p>
            <a:pPr>
              <a:spcBef>
                <a:spcPts val="400"/>
              </a:spcBef>
              <a:defRPr/>
            </a:pPr>
            <a:r>
              <a:rPr lang="zh-CN" altLang="en-US" sz="1600" kern="100" dirty="0">
                <a:solidFill>
                  <a:schemeClr val="bg1"/>
                </a:solidFill>
                <a:latin typeface="微软雅黑" pitchFamily="34" charset="-122"/>
                <a:ea typeface="微软雅黑" pitchFamily="34" charset="-122"/>
                <a:cs typeface="Times New Roman"/>
              </a:rPr>
              <a:t>垂询电话</a:t>
            </a:r>
            <a:r>
              <a:rPr lang="en-US" altLang="zh-CN" sz="1600" kern="100" dirty="0">
                <a:solidFill>
                  <a:schemeClr val="bg1"/>
                </a:solidFill>
                <a:latin typeface="微软雅黑" pitchFamily="34" charset="-122"/>
                <a:ea typeface="微软雅黑" pitchFamily="34" charset="-122"/>
                <a:cs typeface="Times New Roman"/>
              </a:rPr>
              <a:t>:010-51900917 51900927 53779923 53779937</a:t>
            </a:r>
            <a:endParaRPr lang="en-US" altLang="zh-CN" sz="1600" kern="100" dirty="0">
              <a:solidFill>
                <a:schemeClr val="bg1"/>
              </a:solidFill>
              <a:latin typeface="微软雅黑" pitchFamily="34" charset="-122"/>
              <a:ea typeface="微软雅黑" pitchFamily="34" charset="-122"/>
              <a:cs typeface="Times New Roman"/>
            </a:endParaRPr>
          </a:p>
          <a:p>
            <a:pPr>
              <a:spcBef>
                <a:spcPts val="400"/>
              </a:spcBef>
              <a:defRPr/>
            </a:pPr>
            <a:r>
              <a:rPr lang="zh-CN" altLang="en-US" sz="1600" kern="100" dirty="0">
                <a:solidFill>
                  <a:schemeClr val="bg1"/>
                </a:solidFill>
                <a:latin typeface="微软雅黑" pitchFamily="34" charset="-122"/>
                <a:ea typeface="微软雅黑" pitchFamily="34" charset="-122"/>
                <a:cs typeface="Times New Roman"/>
              </a:rPr>
              <a:t>地址：北京朝阳区南磨房路</a:t>
            </a:r>
            <a:r>
              <a:rPr lang="en-US" altLang="zh-CN" sz="1600" kern="100" dirty="0">
                <a:solidFill>
                  <a:schemeClr val="bg1"/>
                </a:solidFill>
                <a:latin typeface="微软雅黑" pitchFamily="34" charset="-122"/>
                <a:ea typeface="微软雅黑" pitchFamily="34" charset="-122"/>
                <a:cs typeface="Times New Roman"/>
              </a:rPr>
              <a:t>37</a:t>
            </a:r>
            <a:r>
              <a:rPr lang="zh-CN" altLang="en-US" sz="1600" kern="100" dirty="0">
                <a:solidFill>
                  <a:schemeClr val="bg1"/>
                </a:solidFill>
                <a:latin typeface="微软雅黑" pitchFamily="34" charset="-122"/>
                <a:ea typeface="微软雅黑" pitchFamily="34" charset="-122"/>
                <a:cs typeface="Times New Roman"/>
              </a:rPr>
              <a:t>号，华腾北搪商务大厦</a:t>
            </a:r>
            <a:r>
              <a:rPr lang="en-US" altLang="zh-CN" sz="1600" kern="100" dirty="0" smtClean="0">
                <a:solidFill>
                  <a:schemeClr val="bg1"/>
                </a:solidFill>
                <a:latin typeface="微软雅黑" pitchFamily="34" charset="-122"/>
                <a:ea typeface="微软雅黑" pitchFamily="34" charset="-122"/>
                <a:cs typeface="Times New Roman"/>
              </a:rPr>
              <a:t>3F/8F</a:t>
            </a:r>
            <a:endParaRPr kumimoji="1" lang="zh-CN" altLang="en-US" sz="1600" dirty="0">
              <a:solidFill>
                <a:schemeClr val="bg1"/>
              </a:solidFill>
              <a:latin typeface="微软雅黑" pitchFamily="34" charset="-122"/>
              <a:ea typeface="微软雅黑" pitchFamily="34" charset="-122"/>
            </a:endParaRPr>
          </a:p>
        </p:txBody>
      </p:sp>
      <p:pic>
        <p:nvPicPr>
          <p:cNvPr id="135176"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50038" y="1401763"/>
            <a:ext cx="2457450"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34819" name="矩形 1"/>
          <p:cNvSpPr>
            <a:spLocks noChangeArrowheads="1"/>
          </p:cNvSpPr>
          <p:nvPr/>
        </p:nvSpPr>
        <p:spPr bwMode="auto">
          <a:xfrm>
            <a:off x="250825" y="333375"/>
            <a:ext cx="25731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a:lnSpc>
                <a:spcPct val="100000"/>
              </a:lnSpc>
              <a:spcBef>
                <a:spcPct val="0"/>
              </a:spcBef>
              <a:buSzTx/>
              <a:buFontTx/>
              <a:buNone/>
            </a:pPr>
            <a:r>
              <a:rPr lang="zh-CN" altLang="en-US" sz="2400" b="1" dirty="0" smtClean="0">
                <a:solidFill>
                  <a:schemeClr val="tx1"/>
                </a:solidFill>
                <a:latin typeface="微软雅黑" pitchFamily="34" charset="-122"/>
                <a:ea typeface="微软雅黑" pitchFamily="34" charset="-122"/>
              </a:rPr>
              <a:t>互联网</a:t>
            </a:r>
            <a:r>
              <a:rPr lang="en-US" altLang="zh-CN" sz="2400" b="1" dirty="0" smtClean="0">
                <a:solidFill>
                  <a:schemeClr val="tx1"/>
                </a:solidFill>
                <a:latin typeface="微软雅黑" pitchFamily="34" charset="-122"/>
                <a:ea typeface="微软雅黑" pitchFamily="34" charset="-122"/>
              </a:rPr>
              <a:t>+</a:t>
            </a:r>
            <a:r>
              <a:rPr lang="zh-CN" altLang="en-US" sz="2400" b="1" dirty="0" smtClean="0">
                <a:solidFill>
                  <a:schemeClr val="tx1"/>
                </a:solidFill>
                <a:latin typeface="微软雅黑" pitchFamily="34" charset="-122"/>
                <a:ea typeface="微软雅黑" pitchFamily="34" charset="-122"/>
              </a:rPr>
              <a:t>及其本质</a:t>
            </a:r>
            <a:endParaRPr lang="en-US" altLang="zh-CN" sz="2400" b="1" dirty="0">
              <a:solidFill>
                <a:schemeClr val="tx1"/>
              </a:solidFill>
              <a:latin typeface="微软雅黑" pitchFamily="34" charset="-122"/>
              <a:ea typeface="微软雅黑" pitchFamily="34" charset="-122"/>
            </a:endParaRPr>
          </a:p>
        </p:txBody>
      </p:sp>
      <p:grpSp>
        <p:nvGrpSpPr>
          <p:cNvPr id="13" name="组合 99"/>
          <p:cNvGrpSpPr/>
          <p:nvPr/>
        </p:nvGrpSpPr>
        <p:grpSpPr bwMode="auto">
          <a:xfrm>
            <a:off x="1434704" y="1088232"/>
            <a:ext cx="6275784" cy="726281"/>
            <a:chOff x="0" y="0"/>
            <a:chExt cx="3886200" cy="686882"/>
          </a:xfrm>
        </p:grpSpPr>
        <p:grpSp>
          <p:nvGrpSpPr>
            <p:cNvPr id="14" name="组合 100"/>
            <p:cNvGrpSpPr/>
            <p:nvPr/>
          </p:nvGrpSpPr>
          <p:grpSpPr bwMode="auto">
            <a:xfrm>
              <a:off x="0" y="0"/>
              <a:ext cx="3886200" cy="686882"/>
              <a:chOff x="0" y="0"/>
              <a:chExt cx="18903302" cy="3341149"/>
            </a:xfrm>
          </p:grpSpPr>
          <p:sp>
            <p:nvSpPr>
              <p:cNvPr id="17" name="中间"/>
              <p:cNvSpPr>
                <a:spLocks noChangeArrowheads="1"/>
              </p:cNvSpPr>
              <p:nvPr/>
            </p:nvSpPr>
            <p:spPr bwMode="auto">
              <a:xfrm>
                <a:off x="3552301" y="0"/>
                <a:ext cx="11798706" cy="2507224"/>
              </a:xfrm>
              <a:custGeom>
                <a:avLst/>
                <a:gdLst>
                  <a:gd name="T0" fmla="*/ 565356 w 11798706"/>
                  <a:gd name="T1" fmla="*/ 0 h 2507224"/>
                  <a:gd name="T2" fmla="*/ 11233350 w 11798706"/>
                  <a:gd name="T3" fmla="*/ 0 h 2507224"/>
                  <a:gd name="T4" fmla="*/ 11798706 w 11798706"/>
                  <a:gd name="T5" fmla="*/ 565353 h 2507224"/>
                  <a:gd name="T6" fmla="*/ 11798706 w 11798706"/>
                  <a:gd name="T7" fmla="*/ 1941871 h 2507224"/>
                  <a:gd name="T8" fmla="*/ 11233350 w 11798706"/>
                  <a:gd name="T9" fmla="*/ 2507224 h 2507224"/>
                  <a:gd name="T10" fmla="*/ 565356 w 11798706"/>
                  <a:gd name="T11" fmla="*/ 2507224 h 2507224"/>
                  <a:gd name="T12" fmla="*/ 0 w 11798706"/>
                  <a:gd name="T13" fmla="*/ 1941871 h 2507224"/>
                  <a:gd name="T14" fmla="*/ 0 w 11798706"/>
                  <a:gd name="T15" fmla="*/ 565353 h 2507224"/>
                  <a:gd name="T16" fmla="*/ 565356 w 11798706"/>
                  <a:gd name="T17" fmla="*/ 0 h 25072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98706"/>
                  <a:gd name="T28" fmla="*/ 0 h 2507224"/>
                  <a:gd name="T29" fmla="*/ 11798706 w 11798706"/>
                  <a:gd name="T30" fmla="*/ 2507224 h 25072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98706" h="2507224">
                    <a:moveTo>
                      <a:pt x="565356" y="0"/>
                    </a:moveTo>
                    <a:lnTo>
                      <a:pt x="11233350" y="0"/>
                    </a:lnTo>
                    <a:cubicBezTo>
                      <a:pt x="11545586" y="0"/>
                      <a:pt x="11798706" y="253117"/>
                      <a:pt x="11798706" y="565353"/>
                    </a:cubicBezTo>
                    <a:lnTo>
                      <a:pt x="11798706" y="1941871"/>
                    </a:lnTo>
                    <a:cubicBezTo>
                      <a:pt x="11798706" y="2254107"/>
                      <a:pt x="11545586" y="2507224"/>
                      <a:pt x="11233350" y="2507224"/>
                    </a:cubicBezTo>
                    <a:lnTo>
                      <a:pt x="565356" y="2507224"/>
                    </a:lnTo>
                    <a:cubicBezTo>
                      <a:pt x="253120" y="2507224"/>
                      <a:pt x="0" y="2254107"/>
                      <a:pt x="0" y="1941871"/>
                    </a:cubicBezTo>
                    <a:lnTo>
                      <a:pt x="0" y="565353"/>
                    </a:lnTo>
                    <a:cubicBezTo>
                      <a:pt x="0" y="253117"/>
                      <a:pt x="253120" y="0"/>
                      <a:pt x="565356" y="0"/>
                    </a:cubicBezTo>
                    <a:close/>
                  </a:path>
                </a:pathLst>
              </a:custGeom>
              <a:solidFill>
                <a:srgbClr val="F25243"/>
              </a:solidFill>
              <a:ln>
                <a:noFill/>
              </a:ln>
              <a:extLst>
                <a:ext uri="{91240B29-F687-4F45-9708-019B960494DF}">
                  <a14:hiddenLine xmlns:a14="http://schemas.microsoft.com/office/drawing/2010/main" w="12700">
                    <a:solidFill>
                      <a:srgbClr val="B13C31"/>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右"/>
              <p:cNvSpPr>
                <a:spLocks noChangeArrowheads="1"/>
              </p:cNvSpPr>
              <p:nvPr/>
            </p:nvSpPr>
            <p:spPr bwMode="auto">
              <a:xfrm>
                <a:off x="13245454" y="836075"/>
                <a:ext cx="5657848" cy="2505074"/>
              </a:xfrm>
              <a:custGeom>
                <a:avLst/>
                <a:gdLst>
                  <a:gd name="T0" fmla="*/ 2371724 w 5657848"/>
                  <a:gd name="T1" fmla="*/ 0 h 2505074"/>
                  <a:gd name="T2" fmla="*/ 5657848 w 5657848"/>
                  <a:gd name="T3" fmla="*/ 0 h 2505074"/>
                  <a:gd name="T4" fmla="*/ 4779248 w 5657848"/>
                  <a:gd name="T5" fmla="*/ 1252536 h 2505074"/>
                  <a:gd name="T6" fmla="*/ 5657848 w 5657848"/>
                  <a:gd name="T7" fmla="*/ 2505074 h 2505074"/>
                  <a:gd name="T8" fmla="*/ 0 w 5657848"/>
                  <a:gd name="T9" fmla="*/ 2505074 h 2505074"/>
                  <a:gd name="T10" fmla="*/ 0 w 5657848"/>
                  <a:gd name="T11" fmla="*/ 1943099 h 2505074"/>
                  <a:gd name="T12" fmla="*/ 1978016 w 5657848"/>
                  <a:gd name="T13" fmla="*/ 1943099 h 2505074"/>
                  <a:gd name="T14" fmla="*/ 2371724 w 5657848"/>
                  <a:gd name="T15" fmla="*/ 1549391 h 2505074"/>
                  <a:gd name="T16" fmla="*/ 0 60000 65536"/>
                  <a:gd name="T17" fmla="*/ 0 60000 65536"/>
                  <a:gd name="T18" fmla="*/ 0 60000 65536"/>
                  <a:gd name="T19" fmla="*/ 0 60000 65536"/>
                  <a:gd name="T20" fmla="*/ 0 60000 65536"/>
                  <a:gd name="T21" fmla="*/ 0 60000 65536"/>
                  <a:gd name="T22" fmla="*/ 0 60000 65536"/>
                  <a:gd name="T23" fmla="*/ 0 60000 65536"/>
                  <a:gd name="T24" fmla="*/ 0 w 5657848"/>
                  <a:gd name="T25" fmla="*/ 0 h 2505074"/>
                  <a:gd name="T26" fmla="*/ 5657848 w 5657848"/>
                  <a:gd name="T27" fmla="*/ 2505074 h 25050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7848" h="2505074">
                    <a:moveTo>
                      <a:pt x="2371724" y="0"/>
                    </a:moveTo>
                    <a:lnTo>
                      <a:pt x="5657848" y="0"/>
                    </a:lnTo>
                    <a:lnTo>
                      <a:pt x="4779248" y="1252536"/>
                    </a:lnTo>
                    <a:lnTo>
                      <a:pt x="5657848" y="2505074"/>
                    </a:lnTo>
                    <a:lnTo>
                      <a:pt x="0" y="2505074"/>
                    </a:lnTo>
                    <a:lnTo>
                      <a:pt x="0" y="1943099"/>
                    </a:lnTo>
                    <a:lnTo>
                      <a:pt x="1978016" y="1943099"/>
                    </a:lnTo>
                    <a:cubicBezTo>
                      <a:pt x="2195456" y="1943099"/>
                      <a:pt x="2371724" y="1766830"/>
                      <a:pt x="2371724" y="1549391"/>
                    </a:cubicBezTo>
                    <a:close/>
                  </a:path>
                </a:pathLst>
              </a:custGeom>
              <a:solidFill>
                <a:srgbClr val="F25243"/>
              </a:solidFill>
              <a:ln>
                <a:noFill/>
              </a:ln>
              <a:extLst>
                <a:ext uri="{91240B29-F687-4F45-9708-019B960494DF}">
                  <a14:hiddenLine xmlns:a14="http://schemas.microsoft.com/office/drawing/2010/main" w="12700">
                    <a:solidFill>
                      <a:srgbClr val="B13C31"/>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 name="左"/>
              <p:cNvSpPr>
                <a:spLocks noChangeArrowheads="1"/>
              </p:cNvSpPr>
              <p:nvPr/>
            </p:nvSpPr>
            <p:spPr bwMode="auto">
              <a:xfrm>
                <a:off x="0" y="836075"/>
                <a:ext cx="5657848" cy="2505074"/>
              </a:xfrm>
              <a:custGeom>
                <a:avLst/>
                <a:gdLst>
                  <a:gd name="T0" fmla="*/ 1 w 5657848"/>
                  <a:gd name="T1" fmla="*/ 0 h 2505074"/>
                  <a:gd name="T2" fmla="*/ 3286124 w 5657848"/>
                  <a:gd name="T3" fmla="*/ 0 h 2505074"/>
                  <a:gd name="T4" fmla="*/ 3286124 w 5657848"/>
                  <a:gd name="T5" fmla="*/ 1549391 h 2505074"/>
                  <a:gd name="T6" fmla="*/ 3679828 w 5657848"/>
                  <a:gd name="T7" fmla="*/ 1943099 h 2505074"/>
                  <a:gd name="T8" fmla="*/ 5657848 w 5657848"/>
                  <a:gd name="T9" fmla="*/ 1943099 h 2505074"/>
                  <a:gd name="T10" fmla="*/ 5657848 w 5657848"/>
                  <a:gd name="T11" fmla="*/ 2505074 h 2505074"/>
                  <a:gd name="T12" fmla="*/ 0 w 5657848"/>
                  <a:gd name="T13" fmla="*/ 2505074 h 2505074"/>
                  <a:gd name="T14" fmla="*/ 878596 w 5657848"/>
                  <a:gd name="T15" fmla="*/ 1252536 h 2505074"/>
                  <a:gd name="T16" fmla="*/ 0 60000 65536"/>
                  <a:gd name="T17" fmla="*/ 0 60000 65536"/>
                  <a:gd name="T18" fmla="*/ 0 60000 65536"/>
                  <a:gd name="T19" fmla="*/ 0 60000 65536"/>
                  <a:gd name="T20" fmla="*/ 0 60000 65536"/>
                  <a:gd name="T21" fmla="*/ 0 60000 65536"/>
                  <a:gd name="T22" fmla="*/ 0 60000 65536"/>
                  <a:gd name="T23" fmla="*/ 0 60000 65536"/>
                  <a:gd name="T24" fmla="*/ 0 w 5657848"/>
                  <a:gd name="T25" fmla="*/ 0 h 2505074"/>
                  <a:gd name="T26" fmla="*/ 5657848 w 5657848"/>
                  <a:gd name="T27" fmla="*/ 2505074 h 25050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7848" h="2505074">
                    <a:moveTo>
                      <a:pt x="1" y="0"/>
                    </a:moveTo>
                    <a:lnTo>
                      <a:pt x="3286124" y="0"/>
                    </a:lnTo>
                    <a:lnTo>
                      <a:pt x="3286124" y="1549391"/>
                    </a:lnTo>
                    <a:cubicBezTo>
                      <a:pt x="3286124" y="1766830"/>
                      <a:pt x="3462392" y="1943099"/>
                      <a:pt x="3679828" y="1943099"/>
                    </a:cubicBezTo>
                    <a:lnTo>
                      <a:pt x="5657848" y="1943099"/>
                    </a:lnTo>
                    <a:lnTo>
                      <a:pt x="5657848" y="2505074"/>
                    </a:lnTo>
                    <a:lnTo>
                      <a:pt x="0" y="2505074"/>
                    </a:lnTo>
                    <a:lnTo>
                      <a:pt x="878596" y="1252536"/>
                    </a:lnTo>
                    <a:close/>
                  </a:path>
                </a:pathLst>
              </a:custGeom>
              <a:solidFill>
                <a:srgbClr val="F25243"/>
              </a:solidFill>
              <a:ln>
                <a:noFill/>
              </a:ln>
              <a:extLst>
                <a:ext uri="{91240B29-F687-4F45-9708-019B960494DF}">
                  <a14:hiddenLine xmlns:a14="http://schemas.microsoft.com/office/drawing/2010/main" w="12700">
                    <a:solidFill>
                      <a:srgbClr val="B13C31"/>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文本框 101"/>
            <p:cNvSpPr>
              <a:spLocks noChangeArrowheads="1"/>
            </p:cNvSpPr>
            <p:nvPr/>
          </p:nvSpPr>
          <p:spPr bwMode="auto">
            <a:xfrm>
              <a:off x="295275" y="51211"/>
              <a:ext cx="3295650" cy="4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zh-CN" altLang="en-US" sz="2400" b="1" dirty="0">
                  <a:solidFill>
                    <a:schemeClr val="bg1"/>
                  </a:solidFill>
                  <a:latin typeface="+mj-ea"/>
                  <a:ea typeface="+mj-ea"/>
                  <a:sym typeface="张海山锐谐体" pitchFamily="2" charset="-122"/>
                </a:rPr>
                <a:t>最官方解释</a:t>
              </a:r>
              <a:endParaRPr lang="en-US" sz="2400" b="1" dirty="0">
                <a:solidFill>
                  <a:schemeClr val="bg1"/>
                </a:solidFill>
                <a:latin typeface="+mj-ea"/>
                <a:ea typeface="+mj-ea"/>
                <a:sym typeface="张海山锐谐体" pitchFamily="2" charset="-122"/>
              </a:endParaRPr>
            </a:p>
          </p:txBody>
        </p:sp>
      </p:grpSp>
      <p:sp>
        <p:nvSpPr>
          <p:cNvPr id="29" name="圆角矩形 95"/>
          <p:cNvSpPr>
            <a:spLocks noChangeArrowheads="1"/>
          </p:cNvSpPr>
          <p:nvPr/>
        </p:nvSpPr>
        <p:spPr bwMode="auto">
          <a:xfrm>
            <a:off x="0" y="5584032"/>
            <a:ext cx="9129713" cy="797174"/>
          </a:xfrm>
          <a:prstGeom prst="roundRect">
            <a:avLst>
              <a:gd name="adj" fmla="val 7014"/>
            </a:avLst>
          </a:prstGeom>
          <a:solidFill>
            <a:schemeClr val="accent1"/>
          </a:solidFill>
          <a:ln>
            <a:noFill/>
          </a:ln>
          <a:extLst>
            <a:ext uri="{91240B29-F687-4F45-9708-019B960494DF}">
              <a14:hiddenLine xmlns:a14="http://schemas.microsoft.com/office/drawing/2010/main" w="12700">
                <a:solidFill>
                  <a:srgbClr val="B13C31"/>
                </a:solidFill>
                <a:miter lim="800000"/>
                <a:headEnd/>
                <a:tailEnd/>
              </a14:hiddenLine>
            </a:ext>
          </a:extLst>
        </p:spPr>
        <p:txBody>
          <a:bodyPr anchor="ctr"/>
          <a:lstStyle/>
          <a:p>
            <a:pPr algn="ctr"/>
            <a:r>
              <a:rPr lang="zh-CN" altLang="en-US" sz="2800" b="1" dirty="0">
                <a:solidFill>
                  <a:schemeClr val="bg1"/>
                </a:solidFill>
                <a:latin typeface="微软雅黑" pitchFamily="34" charset="-122"/>
                <a:ea typeface="微软雅黑" pitchFamily="34" charset="-122"/>
                <a:sym typeface="Times New Roman" pitchFamily="18" charset="0"/>
              </a:rPr>
              <a:t>国家发改委</a:t>
            </a:r>
            <a:endParaRPr lang="zh-CN" altLang="en-US" sz="2800" b="1" dirty="0">
              <a:solidFill>
                <a:schemeClr val="bg1"/>
              </a:solidFill>
              <a:latin typeface="微软雅黑" pitchFamily="34" charset="-122"/>
              <a:ea typeface="微软雅黑" pitchFamily="34" charset="-122"/>
              <a:sym typeface="Times New Roman" pitchFamily="18" charset="0"/>
            </a:endParaRPr>
          </a:p>
          <a:p>
            <a:pPr algn="ctr"/>
            <a:r>
              <a:rPr lang="zh-CN" altLang="en-US" sz="1600" b="1" dirty="0">
                <a:solidFill>
                  <a:schemeClr val="bg1"/>
                </a:solidFill>
                <a:latin typeface="微软雅黑" pitchFamily="34" charset="-122"/>
                <a:ea typeface="微软雅黑" pitchFamily="34" charset="-122"/>
                <a:sym typeface="Times New Roman" pitchFamily="18" charset="0"/>
              </a:rPr>
              <a:t>《关于2014年国民经济和社会发展计划执行情况与2015年国民经济和社会发展计划草案的报告》</a:t>
            </a:r>
            <a:endParaRPr lang="zh-CN" altLang="en-US" sz="1600" b="1" dirty="0">
              <a:solidFill>
                <a:schemeClr val="bg1"/>
              </a:solidFill>
              <a:latin typeface="微软雅黑" pitchFamily="34" charset="-122"/>
              <a:ea typeface="微软雅黑" pitchFamily="34" charset="-122"/>
              <a:sym typeface="Times New Roman" pitchFamily="18" charset="0"/>
            </a:endParaRPr>
          </a:p>
        </p:txBody>
      </p:sp>
      <p:sp>
        <p:nvSpPr>
          <p:cNvPr id="30" name="Text Box 85"/>
          <p:cNvSpPr txBox="1">
            <a:spLocks noChangeArrowheads="1"/>
          </p:cNvSpPr>
          <p:nvPr/>
        </p:nvSpPr>
        <p:spPr bwMode="auto">
          <a:xfrm>
            <a:off x="1572816" y="2033587"/>
            <a:ext cx="5967413"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2800" dirty="0">
                <a:solidFill>
                  <a:schemeClr val="accent1"/>
                </a:solidFill>
                <a:latin typeface="+mj-ea"/>
                <a:ea typeface="+mj-ea"/>
              </a:rPr>
              <a:t>“</a:t>
            </a:r>
            <a:r>
              <a:rPr lang="zh-CN" altLang="en-US" sz="2800" dirty="0">
                <a:solidFill>
                  <a:schemeClr val="accent1"/>
                </a:solidFill>
                <a:latin typeface="+mj-ea"/>
                <a:ea typeface="+mj-ea"/>
              </a:rPr>
              <a:t>互联网</a:t>
            </a:r>
            <a:r>
              <a:rPr lang="zh-CN" altLang="zh-CN" sz="2800" dirty="0">
                <a:solidFill>
                  <a:schemeClr val="accent1"/>
                </a:solidFill>
                <a:latin typeface="+mj-ea"/>
                <a:ea typeface="+mj-ea"/>
              </a:rPr>
              <a:t>+”</a:t>
            </a:r>
            <a:r>
              <a:rPr lang="zh-CN" altLang="en-US" sz="2800" dirty="0">
                <a:latin typeface="+mj-ea"/>
                <a:ea typeface="+mj-ea"/>
              </a:rPr>
              <a:t>代表一种新的经济形态，即充分发挥互联网在生产要素配置中的优化和集成作用，</a:t>
            </a:r>
            <a:r>
              <a:rPr lang="zh-CN" altLang="en-US" sz="2800" b="1" u="sng" dirty="0">
                <a:solidFill>
                  <a:srgbClr val="FF0000"/>
                </a:solidFill>
                <a:latin typeface="+mj-ea"/>
                <a:ea typeface="+mj-ea"/>
              </a:rPr>
              <a:t>将互联网的创新成果深度融合于经济社会各领域</a:t>
            </a:r>
            <a:r>
              <a:rPr lang="zh-CN" altLang="en-US" sz="2800" u="sng" dirty="0">
                <a:latin typeface="+mj-ea"/>
                <a:ea typeface="+mj-ea"/>
              </a:rPr>
              <a:t>之中，</a:t>
            </a:r>
            <a:r>
              <a:rPr lang="zh-CN" altLang="en-US" sz="2800" dirty="0">
                <a:latin typeface="+mj-ea"/>
                <a:ea typeface="+mj-ea"/>
              </a:rPr>
              <a:t>提升实体经济的创新力和生产力，形成更广泛的以互联网为基础设施和实现工具的经济发展新形态</a:t>
            </a:r>
            <a:r>
              <a:rPr lang="zh-CN" altLang="en-US" sz="2800" dirty="0" smtClean="0">
                <a:latin typeface="+mj-ea"/>
                <a:ea typeface="+mj-ea"/>
              </a:rPr>
              <a:t>。</a:t>
            </a:r>
            <a:endParaRPr lang="zh-CN" altLang="en-US" sz="2800" dirty="0">
              <a:latin typeface="+mj-ea"/>
              <a:ea typeface="+mj-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07690" y="404790"/>
            <a:ext cx="5143500" cy="2552700"/>
          </a:xfrm>
          <a:prstGeom prst="rect">
            <a:avLst/>
          </a:prstGeom>
        </p:spPr>
      </p:pic>
      <p:pic>
        <p:nvPicPr>
          <p:cNvPr id="3" name="图片 2"/>
          <p:cNvPicPr>
            <a:picLocks noChangeAspect="1"/>
          </p:cNvPicPr>
          <p:nvPr/>
        </p:nvPicPr>
        <p:blipFill>
          <a:blip r:embed="rId2"/>
          <a:stretch>
            <a:fillRect/>
          </a:stretch>
        </p:blipFill>
        <p:spPr>
          <a:xfrm>
            <a:off x="5651530" y="3722595"/>
            <a:ext cx="2952750" cy="2514600"/>
          </a:xfrm>
          <a:prstGeom prst="rect">
            <a:avLst/>
          </a:prstGeom>
        </p:spPr>
      </p:pic>
      <p:sp>
        <p:nvSpPr>
          <p:cNvPr id="4" name="文本框 3"/>
          <p:cNvSpPr txBox="1"/>
          <p:nvPr/>
        </p:nvSpPr>
        <p:spPr>
          <a:xfrm>
            <a:off x="2339845" y="4365065"/>
            <a:ext cx="1010213" cy="707886"/>
          </a:xfrm>
          <a:prstGeom prst="rect">
            <a:avLst/>
          </a:prstGeom>
          <a:noFill/>
        </p:spPr>
        <p:txBody>
          <a:bodyPr wrap="none" rtlCol="0">
            <a:spAutoFit/>
          </a:bodyPr>
          <a:lstStyle/>
          <a:p>
            <a:r>
              <a:rPr lang="en-US" altLang="zh-CN" sz="4000" b="1" dirty="0" smtClean="0">
                <a:solidFill>
                  <a:srgbClr val="FF0000"/>
                </a:solidFill>
              </a:rPr>
              <a:t>VS.</a:t>
            </a:r>
            <a:endParaRPr lang="zh-CN" altLang="en-US" sz="4000" b="1"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2"/>
          <p:cNvSpPr>
            <a:spLocks noChangeArrowheads="1"/>
          </p:cNvSpPr>
          <p:nvPr/>
        </p:nvSpPr>
        <p:spPr bwMode="auto">
          <a:xfrm>
            <a:off x="123228" y="5949175"/>
            <a:ext cx="907263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a:solidFill>
                  <a:schemeClr val="tx1"/>
                </a:solidFill>
                <a:latin typeface="Arial" pitchFamily="34" charset="0"/>
                <a:ea typeface="宋体" pitchFamily="2" charset="-122"/>
              </a:defRPr>
            </a:lvl1pPr>
            <a:lvl2pPr marL="742950" indent="-285750">
              <a:defRPr kumimoji="1">
                <a:solidFill>
                  <a:schemeClr val="tx1"/>
                </a:solidFill>
                <a:latin typeface="Arial" pitchFamily="34" charset="0"/>
                <a:ea typeface="宋体" pitchFamily="2" charset="-122"/>
              </a:defRPr>
            </a:lvl2pPr>
            <a:lvl3pPr marL="1143000" indent="-228600">
              <a:defRPr kumimoji="1">
                <a:solidFill>
                  <a:schemeClr val="tx1"/>
                </a:solidFill>
                <a:latin typeface="Arial" pitchFamily="34" charset="0"/>
                <a:ea typeface="宋体" pitchFamily="2" charset="-122"/>
              </a:defRPr>
            </a:lvl3pPr>
            <a:lvl4pPr marL="1600200" indent="-228600">
              <a:defRPr kumimoji="1">
                <a:solidFill>
                  <a:schemeClr val="tx1"/>
                </a:solidFill>
                <a:latin typeface="Arial" pitchFamily="34" charset="0"/>
                <a:ea typeface="宋体" pitchFamily="2" charset="-122"/>
              </a:defRPr>
            </a:lvl4pPr>
            <a:lvl5pPr marL="2057400" indent="-228600">
              <a:defRPr kumimoji="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a:solidFill>
                  <a:schemeClr val="tx1"/>
                </a:solidFill>
                <a:latin typeface="Arial" pitchFamily="34" charset="0"/>
                <a:ea typeface="宋体" pitchFamily="2" charset="-122"/>
              </a:defRPr>
            </a:lvl9pPr>
          </a:lstStyle>
          <a:p>
            <a:pPr eaLnBrk="1" hangingPunct="1"/>
            <a:r>
              <a:rPr lang="zh-CN" altLang="en-US" sz="4000" b="1" dirty="0" smtClean="0">
                <a:latin typeface="微软雅黑" pitchFamily="34" charset="-122"/>
                <a:ea typeface="微软雅黑" pitchFamily="34" charset="-122"/>
                <a:sym typeface="微软雅黑" pitchFamily="34" charset="-122"/>
              </a:rPr>
              <a:t> 本质：互</a:t>
            </a:r>
            <a:r>
              <a:rPr lang="zh-CN" altLang="en-US" sz="4000" b="1" dirty="0">
                <a:latin typeface="微软雅黑" pitchFamily="34" charset="-122"/>
                <a:ea typeface="微软雅黑" pitchFamily="34" charset="-122"/>
                <a:sym typeface="微软雅黑" pitchFamily="34" charset="-122"/>
              </a:rPr>
              <a:t>联网与传统行业的融合与创</a:t>
            </a:r>
            <a:r>
              <a:rPr lang="zh-CN" altLang="en-US" sz="4000" b="1" dirty="0" smtClean="0">
                <a:latin typeface="微软雅黑" pitchFamily="34" charset="-122"/>
                <a:ea typeface="微软雅黑" pitchFamily="34" charset="-122"/>
                <a:sym typeface="微软雅黑" pitchFamily="34" charset="-122"/>
              </a:rPr>
              <a:t>新</a:t>
            </a:r>
            <a:r>
              <a:rPr lang="en-US" altLang="zh-CN" sz="2400" dirty="0" smtClean="0">
                <a:latin typeface="微软雅黑" pitchFamily="34" charset="-122"/>
                <a:ea typeface="微软雅黑" pitchFamily="34" charset="-122"/>
                <a:sym typeface="微软雅黑" pitchFamily="34" charset="-122"/>
              </a:rPr>
              <a:t>                </a:t>
            </a:r>
            <a:r>
              <a:rPr lang="en-US" altLang="zh-CN" sz="2800" dirty="0" smtClean="0">
                <a:latin typeface="微软雅黑" pitchFamily="34" charset="-122"/>
                <a:ea typeface="微软雅黑" pitchFamily="34" charset="-122"/>
                <a:sym typeface="微软雅黑" pitchFamily="34" charset="-122"/>
              </a:rPr>
              <a:t>            </a:t>
            </a:r>
            <a:endParaRPr lang="en-US" altLang="zh-CN" sz="2800" dirty="0">
              <a:latin typeface="微软雅黑" pitchFamily="34" charset="-122"/>
              <a:ea typeface="微软雅黑" pitchFamily="34" charset="-122"/>
              <a:sym typeface="微软雅黑" pitchFamily="34" charset="-122"/>
            </a:endParaRPr>
          </a:p>
          <a:p>
            <a:pPr eaLnBrk="1" hangingPunct="1">
              <a:lnSpc>
                <a:spcPct val="150000"/>
              </a:lnSpc>
            </a:pPr>
            <a:r>
              <a:rPr lang="en-US" altLang="zh-CN" sz="2800" dirty="0">
                <a:latin typeface="微软雅黑" pitchFamily="34" charset="-122"/>
                <a:ea typeface="微软雅黑" pitchFamily="34" charset="-122"/>
                <a:sym typeface="微软雅黑" pitchFamily="34" charset="-122"/>
              </a:rPr>
              <a:t>                                                  </a:t>
            </a:r>
            <a:endParaRPr lang="zh-CN" altLang="en-US" sz="2800" dirty="0">
              <a:latin typeface="微软雅黑" pitchFamily="34" charset="-122"/>
              <a:ea typeface="微软雅黑" pitchFamily="34" charset="-122"/>
              <a:sym typeface="微软雅黑" pitchFamily="34" charset="-122"/>
            </a:endParaRPr>
          </a:p>
        </p:txBody>
      </p:sp>
      <p:sp>
        <p:nvSpPr>
          <p:cNvPr id="88" name="矩形 2"/>
          <p:cNvSpPr>
            <a:spLocks noChangeArrowheads="1"/>
          </p:cNvSpPr>
          <p:nvPr/>
        </p:nvSpPr>
        <p:spPr bwMode="auto">
          <a:xfrm>
            <a:off x="107690" y="2132910"/>
            <a:ext cx="9005887"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rial" pitchFamily="34" charset="0"/>
                <a:ea typeface="宋体" pitchFamily="2" charset="-122"/>
              </a:defRPr>
            </a:lvl1pPr>
            <a:lvl2pPr marL="742950" indent="-285750">
              <a:defRPr kumimoji="1">
                <a:solidFill>
                  <a:schemeClr val="tx1"/>
                </a:solidFill>
                <a:latin typeface="Arial" pitchFamily="34" charset="0"/>
                <a:ea typeface="宋体" pitchFamily="2" charset="-122"/>
              </a:defRPr>
            </a:lvl2pPr>
            <a:lvl3pPr marL="1143000" indent="-228600">
              <a:defRPr kumimoji="1">
                <a:solidFill>
                  <a:schemeClr val="tx1"/>
                </a:solidFill>
                <a:latin typeface="Arial" pitchFamily="34" charset="0"/>
                <a:ea typeface="宋体" pitchFamily="2" charset="-122"/>
              </a:defRPr>
            </a:lvl3pPr>
            <a:lvl4pPr marL="1600200" indent="-228600">
              <a:defRPr kumimoji="1">
                <a:solidFill>
                  <a:schemeClr val="tx1"/>
                </a:solidFill>
                <a:latin typeface="Arial" pitchFamily="34" charset="0"/>
                <a:ea typeface="宋体" pitchFamily="2" charset="-122"/>
              </a:defRPr>
            </a:lvl4pPr>
            <a:lvl5pPr marL="2057400" indent="-228600">
              <a:defRPr kumimoji="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a:solidFill>
                  <a:schemeClr val="tx1"/>
                </a:solidFill>
                <a:latin typeface="Arial" pitchFamily="34" charset="0"/>
                <a:ea typeface="宋体" pitchFamily="2" charset="-122"/>
              </a:defRPr>
            </a:lvl9pPr>
          </a:lstStyle>
          <a:p>
            <a:pPr>
              <a:lnSpc>
                <a:spcPct val="150000"/>
              </a:lnSpc>
            </a:pPr>
            <a:r>
              <a:rPr lang="zh-CN" altLang="zh-CN" sz="3200" dirty="0">
                <a:latin typeface="+mj-ea"/>
                <a:ea typeface="+mj-ea"/>
              </a:rPr>
              <a:t>“互联网</a:t>
            </a:r>
            <a:r>
              <a:rPr lang="en-US" altLang="zh-CN" sz="3200" dirty="0">
                <a:latin typeface="+mj-ea"/>
                <a:ea typeface="+mj-ea"/>
              </a:rPr>
              <a:t>+</a:t>
            </a:r>
            <a:r>
              <a:rPr lang="zh-CN" altLang="zh-CN" sz="3200" dirty="0" smtClean="0">
                <a:latin typeface="+mj-ea"/>
                <a:ea typeface="+mj-ea"/>
              </a:rPr>
              <a:t>”是</a:t>
            </a:r>
            <a:r>
              <a:rPr lang="zh-CN" altLang="zh-CN" sz="3200" dirty="0">
                <a:latin typeface="+mj-ea"/>
                <a:ea typeface="+mj-ea"/>
              </a:rPr>
              <a:t>在互联网平台的基础上，综合利用移动互联网、云计算、大数据和物联网等新技术实现与各个行业的</a:t>
            </a:r>
            <a:r>
              <a:rPr lang="zh-CN" altLang="zh-CN" sz="3200" b="1" dirty="0">
                <a:solidFill>
                  <a:srgbClr val="FF0000"/>
                </a:solidFill>
                <a:latin typeface="+mj-ea"/>
                <a:ea typeface="+mj-ea"/>
              </a:rPr>
              <a:t>跨界融合，推动各行各业的创新和升级，并创造适用于新时代的新产品和新业态</a:t>
            </a:r>
            <a:r>
              <a:rPr lang="zh-CN" altLang="zh-CN" sz="3200" dirty="0">
                <a:latin typeface="+mj-ea"/>
                <a:ea typeface="+mj-ea"/>
              </a:rPr>
              <a:t>，构建起能够将一切都连在一起的新生态。</a:t>
            </a:r>
            <a:endParaRPr lang="zh-CN" altLang="zh-CN" sz="3200" dirty="0">
              <a:latin typeface="+mj-ea"/>
              <a:ea typeface="+mj-ea"/>
            </a:endParaRPr>
          </a:p>
        </p:txBody>
      </p:sp>
      <p:sp>
        <p:nvSpPr>
          <p:cNvPr id="89" name="Rectangle 2"/>
          <p:cNvSpPr>
            <a:spLocks noChangeArrowheads="1"/>
          </p:cNvSpPr>
          <p:nvPr/>
        </p:nvSpPr>
        <p:spPr bwMode="auto">
          <a:xfrm>
            <a:off x="0" y="208687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pic>
        <p:nvPicPr>
          <p:cNvPr id="2" name="图片 1"/>
          <p:cNvPicPr>
            <a:picLocks noChangeAspect="1"/>
          </p:cNvPicPr>
          <p:nvPr/>
        </p:nvPicPr>
        <p:blipFill>
          <a:blip r:embed="rId1"/>
          <a:stretch>
            <a:fillRect/>
          </a:stretch>
        </p:blipFill>
        <p:spPr>
          <a:xfrm>
            <a:off x="5349207" y="896"/>
            <a:ext cx="3039058" cy="2126008"/>
          </a:xfrm>
          <a:prstGeom prst="rect">
            <a:avLst/>
          </a:prstGeom>
        </p:spPr>
      </p:pic>
      <p:pic>
        <p:nvPicPr>
          <p:cNvPr id="3" name="图片 2"/>
          <p:cNvPicPr>
            <a:picLocks noChangeAspect="1"/>
          </p:cNvPicPr>
          <p:nvPr/>
        </p:nvPicPr>
        <p:blipFill>
          <a:blip r:embed="rId2"/>
          <a:stretch>
            <a:fillRect/>
          </a:stretch>
        </p:blipFill>
        <p:spPr>
          <a:xfrm>
            <a:off x="614964" y="-21210"/>
            <a:ext cx="3308991" cy="2154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7"/>
                                        </p:tgtEl>
                                        <p:attrNameLst>
                                          <p:attrName>style.visibility</p:attrName>
                                        </p:attrNameLst>
                                      </p:cBhvr>
                                      <p:to>
                                        <p:strVal val="visible"/>
                                      </p:to>
                                    </p:set>
                                    <p:anim calcmode="lin" valueType="num">
                                      <p:cBhvr additive="base">
                                        <p:cTn id="13" dur="500" fill="hold"/>
                                        <p:tgtEl>
                                          <p:spTgt spid="87"/>
                                        </p:tgtEl>
                                        <p:attrNameLst>
                                          <p:attrName>ppt_x</p:attrName>
                                        </p:attrNameLst>
                                      </p:cBhvr>
                                      <p:tavLst>
                                        <p:tav tm="0">
                                          <p:val>
                                            <p:strVal val="#ppt_x"/>
                                          </p:val>
                                        </p:tav>
                                        <p:tav tm="100000">
                                          <p:val>
                                            <p:strVal val="#ppt_x"/>
                                          </p:val>
                                        </p:tav>
                                      </p:tavLst>
                                    </p:anim>
                                    <p:anim calcmode="lin" valueType="num">
                                      <p:cBhvr additive="base">
                                        <p:cTn id="14"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zh-CN" altLang="en-US" dirty="0" smtClean="0"/>
              <a:t>创业指导三忌</a:t>
            </a:r>
            <a:endParaRPr lang="zh-CN" altLang="en-US" dirty="0" smtClean="0"/>
          </a:p>
        </p:txBody>
      </p:sp>
      <p:sp>
        <p:nvSpPr>
          <p:cNvPr id="28685"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14" name="Text Box 3"/>
          <p:cNvSpPr txBox="1">
            <a:spLocks noChangeArrowheads="1"/>
          </p:cNvSpPr>
          <p:nvPr/>
        </p:nvSpPr>
        <p:spPr bwMode="auto">
          <a:xfrm>
            <a:off x="971750" y="1916895"/>
            <a:ext cx="6567487"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Wingdings" pitchFamily="2" charset="2"/>
              <a:buChar char="Ø"/>
              <a:defRPr/>
            </a:pPr>
            <a:r>
              <a:rPr lang="zh-CN" altLang="en-US" sz="2800" dirty="0">
                <a:solidFill>
                  <a:schemeClr val="accent2"/>
                </a:solidFill>
                <a:latin typeface="+mj-ea"/>
                <a:ea typeface="+mj-ea"/>
              </a:rPr>
              <a:t>一</a:t>
            </a:r>
            <a:r>
              <a:rPr lang="zh-CN" altLang="en-US" sz="2800" dirty="0" smtClean="0">
                <a:solidFill>
                  <a:schemeClr val="accent2"/>
                </a:solidFill>
                <a:latin typeface="+mj-ea"/>
                <a:ea typeface="+mj-ea"/>
              </a:rPr>
              <a:t>忌</a:t>
            </a:r>
            <a:r>
              <a:rPr lang="zh-CN" sz="2800" dirty="0" smtClean="0">
                <a:latin typeface="+mj-ea"/>
                <a:ea typeface="+mj-ea"/>
              </a:rPr>
              <a:t>：</a:t>
            </a:r>
            <a:r>
              <a:rPr lang="zh-CN" altLang="en-US" sz="2800" dirty="0" smtClean="0">
                <a:latin typeface="+mj-ea"/>
                <a:ea typeface="+mj-ea"/>
              </a:rPr>
              <a:t>做测评，给创业者贴标签</a:t>
            </a:r>
            <a:endParaRPr lang="en-US" altLang="zh-CN" sz="2800" dirty="0" smtClean="0">
              <a:latin typeface="+mj-ea"/>
              <a:ea typeface="+mj-ea"/>
            </a:endParaRPr>
          </a:p>
          <a:p>
            <a:pPr marL="285750" indent="-285750">
              <a:buFont typeface="Wingdings" pitchFamily="2" charset="2"/>
              <a:buChar char="Ø"/>
              <a:defRPr/>
            </a:pPr>
            <a:endParaRPr lang="zh-CN" sz="3200" dirty="0">
              <a:latin typeface="+mj-ea"/>
              <a:ea typeface="+mj-ea"/>
            </a:endParaRPr>
          </a:p>
          <a:p>
            <a:pPr marL="285750" indent="-285750">
              <a:buFont typeface="Wingdings" pitchFamily="2" charset="2"/>
              <a:buChar char="Ø"/>
              <a:defRPr/>
            </a:pPr>
            <a:r>
              <a:rPr lang="zh-CN" altLang="en-US" sz="2800" dirty="0" smtClean="0">
                <a:solidFill>
                  <a:schemeClr val="accent2"/>
                </a:solidFill>
                <a:latin typeface="+mj-ea"/>
                <a:ea typeface="+mj-ea"/>
              </a:rPr>
              <a:t>二忌</a:t>
            </a:r>
            <a:r>
              <a:rPr lang="zh-CN" sz="2800" dirty="0" smtClean="0">
                <a:latin typeface="+mj-ea"/>
                <a:ea typeface="+mj-ea"/>
              </a:rPr>
              <a:t>：</a:t>
            </a:r>
            <a:r>
              <a:rPr lang="zh-CN" altLang="en-US" sz="2800" dirty="0" smtClean="0">
                <a:latin typeface="+mj-ea"/>
                <a:ea typeface="+mj-ea"/>
              </a:rPr>
              <a:t>以管理思维代替创业思维</a:t>
            </a:r>
            <a:endParaRPr lang="en-US" altLang="zh-CN" sz="2800" dirty="0" smtClean="0">
              <a:latin typeface="+mj-ea"/>
              <a:ea typeface="+mj-ea"/>
            </a:endParaRPr>
          </a:p>
          <a:p>
            <a:pPr marL="285750" indent="-285750">
              <a:buFont typeface="Wingdings" pitchFamily="2" charset="2"/>
              <a:buChar char="Ø"/>
              <a:defRPr/>
            </a:pPr>
            <a:endParaRPr lang="zh-CN" sz="3200" dirty="0">
              <a:latin typeface="+mj-ea"/>
              <a:ea typeface="+mj-ea"/>
            </a:endParaRPr>
          </a:p>
          <a:p>
            <a:pPr marL="285750" indent="-285750">
              <a:buFont typeface="Wingdings" pitchFamily="2" charset="2"/>
              <a:buChar char="Ø"/>
              <a:defRPr/>
            </a:pPr>
            <a:r>
              <a:rPr lang="zh-CN" altLang="en-US" sz="2800" dirty="0" smtClean="0">
                <a:solidFill>
                  <a:schemeClr val="accent2"/>
                </a:solidFill>
                <a:latin typeface="+mj-ea"/>
                <a:ea typeface="+mj-ea"/>
              </a:rPr>
              <a:t>三忌</a:t>
            </a:r>
            <a:r>
              <a:rPr lang="zh-CN" sz="2800" dirty="0" smtClean="0">
                <a:latin typeface="+mj-ea"/>
                <a:ea typeface="+mj-ea"/>
              </a:rPr>
              <a:t>：</a:t>
            </a:r>
            <a:r>
              <a:rPr lang="zh-CN" altLang="en-US" sz="2800" dirty="0">
                <a:latin typeface="+mj-ea"/>
                <a:ea typeface="+mj-ea"/>
              </a:rPr>
              <a:t>凭</a:t>
            </a:r>
            <a:r>
              <a:rPr lang="zh-CN" altLang="en-US" sz="2800" dirty="0" smtClean="0">
                <a:latin typeface="+mj-ea"/>
                <a:ea typeface="+mj-ea"/>
              </a:rPr>
              <a:t>感觉，以自我判断代替实践</a:t>
            </a:r>
            <a:endParaRPr lang="zh-CN" sz="2800" dirty="0">
              <a:latin typeface="+mj-ea"/>
              <a:ea typeface="+mj-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zh-CN" altLang="en-US" dirty="0" smtClean="0"/>
              <a:t>重点引导大学生进行三类创业</a:t>
            </a:r>
            <a:endParaRPr lang="zh-CN" altLang="en-US" dirty="0" smtClean="0"/>
          </a:p>
        </p:txBody>
      </p:sp>
      <p:sp>
        <p:nvSpPr>
          <p:cNvPr id="28685"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14" name="Text Box 3"/>
          <p:cNvSpPr txBox="1">
            <a:spLocks noChangeArrowheads="1"/>
          </p:cNvSpPr>
          <p:nvPr/>
        </p:nvSpPr>
        <p:spPr bwMode="auto">
          <a:xfrm>
            <a:off x="2051825" y="1916895"/>
            <a:ext cx="5184360" cy="298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buFont typeface="Wingdings" pitchFamily="2" charset="2"/>
              <a:buChar char="Ø"/>
              <a:defRPr/>
            </a:pPr>
            <a:r>
              <a:rPr lang="zh-CN" altLang="en-US" sz="3600" b="1" dirty="0" smtClean="0">
                <a:solidFill>
                  <a:schemeClr val="accent2"/>
                </a:solidFill>
                <a:latin typeface="+mj-ea"/>
                <a:ea typeface="+mj-ea"/>
              </a:rPr>
              <a:t>一</a:t>
            </a:r>
            <a:r>
              <a:rPr lang="zh-CN" sz="3600" b="1" dirty="0" smtClean="0">
                <a:latin typeface="+mj-ea"/>
                <a:ea typeface="+mj-ea"/>
              </a:rPr>
              <a:t>：</a:t>
            </a:r>
            <a:r>
              <a:rPr lang="zh-CN" altLang="en-US" sz="3600" b="1" dirty="0" smtClean="0">
                <a:latin typeface="+mj-ea"/>
                <a:ea typeface="+mj-ea"/>
              </a:rPr>
              <a:t>专业型创业</a:t>
            </a:r>
            <a:endParaRPr lang="en-US" altLang="zh-CN" sz="3600" b="1" dirty="0" smtClean="0">
              <a:latin typeface="+mj-ea"/>
              <a:ea typeface="+mj-ea"/>
            </a:endParaRPr>
          </a:p>
          <a:p>
            <a:pPr marL="285750" indent="-285750">
              <a:buFont typeface="Wingdings" pitchFamily="2" charset="2"/>
              <a:buChar char="Ø"/>
              <a:defRPr/>
            </a:pPr>
            <a:endParaRPr lang="zh-CN" sz="4000" b="1" dirty="0">
              <a:latin typeface="+mj-ea"/>
              <a:ea typeface="+mj-ea"/>
            </a:endParaRPr>
          </a:p>
          <a:p>
            <a:pPr marL="285750" indent="-285750">
              <a:buFont typeface="Wingdings" pitchFamily="2" charset="2"/>
              <a:buChar char="Ø"/>
              <a:defRPr/>
            </a:pPr>
            <a:r>
              <a:rPr lang="zh-CN" altLang="en-US" sz="3600" b="1" dirty="0" smtClean="0">
                <a:solidFill>
                  <a:schemeClr val="accent2"/>
                </a:solidFill>
                <a:latin typeface="+mj-ea"/>
                <a:ea typeface="+mj-ea"/>
              </a:rPr>
              <a:t>二</a:t>
            </a:r>
            <a:r>
              <a:rPr lang="zh-CN" sz="3600" b="1" dirty="0" smtClean="0">
                <a:latin typeface="+mj-ea"/>
                <a:ea typeface="+mj-ea"/>
              </a:rPr>
              <a:t>：</a:t>
            </a:r>
            <a:r>
              <a:rPr lang="zh-CN" altLang="en-US" sz="3600" b="1" dirty="0" smtClean="0">
                <a:latin typeface="+mj-ea"/>
                <a:ea typeface="+mj-ea"/>
              </a:rPr>
              <a:t>趋势型创业</a:t>
            </a:r>
            <a:endParaRPr lang="en-US" altLang="zh-CN" sz="3600" b="1" dirty="0" smtClean="0">
              <a:latin typeface="+mj-ea"/>
              <a:ea typeface="+mj-ea"/>
            </a:endParaRPr>
          </a:p>
          <a:p>
            <a:pPr marL="285750" indent="-285750">
              <a:buFont typeface="Wingdings" pitchFamily="2" charset="2"/>
              <a:buChar char="Ø"/>
              <a:defRPr/>
            </a:pPr>
            <a:endParaRPr lang="zh-CN" sz="4000" b="1" dirty="0">
              <a:latin typeface="+mj-ea"/>
              <a:ea typeface="+mj-ea"/>
            </a:endParaRPr>
          </a:p>
          <a:p>
            <a:pPr marL="285750" indent="-285750">
              <a:buFont typeface="Wingdings" pitchFamily="2" charset="2"/>
              <a:buChar char="Ø"/>
              <a:defRPr/>
            </a:pPr>
            <a:r>
              <a:rPr lang="zh-CN" altLang="en-US" sz="3600" b="1" dirty="0" smtClean="0">
                <a:solidFill>
                  <a:schemeClr val="accent2"/>
                </a:solidFill>
                <a:latin typeface="+mj-ea"/>
                <a:ea typeface="+mj-ea"/>
              </a:rPr>
              <a:t>三</a:t>
            </a:r>
            <a:r>
              <a:rPr lang="zh-CN" sz="3600" b="1" dirty="0" smtClean="0">
                <a:latin typeface="+mj-ea"/>
                <a:ea typeface="+mj-ea"/>
              </a:rPr>
              <a:t>：</a:t>
            </a:r>
            <a:r>
              <a:rPr lang="zh-CN" altLang="en-US" sz="3600" b="1" dirty="0" smtClean="0">
                <a:latin typeface="+mj-ea"/>
                <a:ea typeface="+mj-ea"/>
              </a:rPr>
              <a:t>创新型创业</a:t>
            </a:r>
            <a:endParaRPr lang="zh-CN" sz="3600" b="1" dirty="0">
              <a:latin typeface="+mj-ea"/>
              <a:ea typeface="+mj-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zh-CN" altLang="en-US" dirty="0" smtClean="0"/>
              <a:t>大学生互联网</a:t>
            </a:r>
            <a:r>
              <a:rPr lang="en-US" altLang="zh-CN" dirty="0" smtClean="0"/>
              <a:t>+</a:t>
            </a:r>
            <a:r>
              <a:rPr lang="zh-CN" altLang="en-US" dirty="0" smtClean="0"/>
              <a:t>创业参赛项目范围</a:t>
            </a:r>
            <a:endParaRPr lang="zh-CN" altLang="en-US" dirty="0" smtClean="0"/>
          </a:p>
        </p:txBody>
      </p:sp>
      <p:sp>
        <p:nvSpPr>
          <p:cNvPr id="28685" name="Rectangle 2"/>
          <p:cNvSpPr>
            <a:spLocks noChangeArrowheads="1"/>
          </p:cNvSpPr>
          <p:nvPr/>
        </p:nvSpPr>
        <p:spPr bwMode="auto">
          <a:xfrm>
            <a:off x="0" y="849313"/>
            <a:ext cx="9129713" cy="46037"/>
          </a:xfrm>
          <a:prstGeom prst="rect">
            <a:avLst/>
          </a:prstGeom>
          <a:solidFill>
            <a:srgbClr val="FA121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nchor="ctr"/>
          <a:lstStyle>
            <a:lvl1pPr algn="just">
              <a:lnSpc>
                <a:spcPct val="110000"/>
              </a:lnSpc>
              <a:spcBef>
                <a:spcPts val="1600"/>
              </a:spcBef>
              <a:buSzPct val="60000"/>
              <a:buFont typeface="黑体" pitchFamily="49" charset="-122"/>
              <a:buChar char="〉"/>
              <a:defRPr sz="2000">
                <a:solidFill>
                  <a:schemeClr val="accent1"/>
                </a:solidFill>
                <a:latin typeface="Franklin Gothic Book" pitchFamily="34" charset="0"/>
                <a:ea typeface="黑体" pitchFamily="49" charset="-122"/>
                <a:sym typeface="Calibri" pitchFamily="34" charset="0"/>
              </a:defRPr>
            </a:lvl1pPr>
            <a:lvl2pPr marL="742950" indent="-285750" algn="just">
              <a:lnSpc>
                <a:spcPct val="120000"/>
              </a:lnSpc>
              <a:spcAft>
                <a:spcPts val="600"/>
              </a:spcAft>
              <a:buClr>
                <a:schemeClr val="accent2"/>
              </a:buClr>
              <a:buSzPct val="60000"/>
              <a:buFont typeface="仿宋" pitchFamily="49" charset="-122"/>
              <a:buChar char=" "/>
              <a:defRPr sz="1600">
                <a:solidFill>
                  <a:srgbClr val="4B4D4F"/>
                </a:solidFill>
                <a:latin typeface="仿宋" pitchFamily="49" charset="-122"/>
                <a:ea typeface="仿宋" pitchFamily="49" charset="-122"/>
                <a:sym typeface="Calibri" pitchFamily="34" charset="0"/>
              </a:defRPr>
            </a:lvl2pPr>
            <a:lvl3pPr marL="11430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3pPr>
            <a:lvl4pPr marL="16002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4pPr>
            <a:lvl5pPr marL="2057400" indent="-22860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5pPr>
            <a:lvl6pPr marL="25146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6pPr>
            <a:lvl7pPr marL="29718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7pPr>
            <a:lvl8pPr marL="34290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8pPr>
            <a:lvl9pPr marL="3886200" indent="-228600" eaLnBrk="0" fontAlgn="base" hangingPunct="0">
              <a:lnSpc>
                <a:spcPct val="90000"/>
              </a:lnSpc>
              <a:spcBef>
                <a:spcPts val="500"/>
              </a:spcBef>
              <a:spcAft>
                <a:spcPts val="600"/>
              </a:spcAft>
              <a:buClr>
                <a:schemeClr val="accent2"/>
              </a:buClr>
              <a:buSzPct val="60000"/>
              <a:buFont typeface="仿宋" pitchFamily="49" charset="-122"/>
              <a:buChar char="•"/>
              <a:defRPr sz="2000">
                <a:solidFill>
                  <a:schemeClr val="tx1"/>
                </a:solidFill>
                <a:latin typeface="Calibri" pitchFamily="34" charset="0"/>
                <a:ea typeface="仿宋" pitchFamily="49" charset="-122"/>
                <a:sym typeface="Calibri" pitchFamily="34" charset="0"/>
              </a:defRPr>
            </a:lvl9pPr>
          </a:lstStyle>
          <a:p>
            <a:pPr algn="l" eaLnBrk="1" hangingPunct="1">
              <a:lnSpc>
                <a:spcPct val="100000"/>
              </a:lnSpc>
              <a:spcBef>
                <a:spcPct val="0"/>
              </a:spcBef>
              <a:buSzTx/>
              <a:buFont typeface="Arial" pitchFamily="34" charset="0"/>
              <a:buNone/>
            </a:pPr>
            <a:endParaRPr lang="zh-CN" altLang="en-US" sz="1800">
              <a:solidFill>
                <a:srgbClr val="000000"/>
              </a:solidFill>
              <a:latin typeface="Calibri" pitchFamily="34" charset="0"/>
              <a:ea typeface="宋体" pitchFamily="2" charset="-122"/>
            </a:endParaRPr>
          </a:p>
        </p:txBody>
      </p:sp>
      <p:sp>
        <p:nvSpPr>
          <p:cNvPr id="14" name="Text Box 3"/>
          <p:cNvSpPr txBox="1">
            <a:spLocks noChangeArrowheads="1"/>
          </p:cNvSpPr>
          <p:nvPr/>
        </p:nvSpPr>
        <p:spPr bwMode="auto">
          <a:xfrm>
            <a:off x="1331775" y="1916895"/>
            <a:ext cx="590441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600" b="1" dirty="0">
                <a:latin typeface="+mj-ea"/>
                <a:ea typeface="+mj-ea"/>
              </a:rPr>
              <a:t>1.</a:t>
            </a:r>
            <a:r>
              <a:rPr lang="zh-CN" altLang="zh-CN" sz="3600" b="1" dirty="0">
                <a:latin typeface="+mj-ea"/>
                <a:ea typeface="+mj-ea"/>
              </a:rPr>
              <a:t>“互联网</a:t>
            </a:r>
            <a:r>
              <a:rPr lang="en-US" altLang="zh-CN" sz="3600" b="1" dirty="0">
                <a:latin typeface="+mj-ea"/>
                <a:ea typeface="+mj-ea"/>
              </a:rPr>
              <a:t>+</a:t>
            </a:r>
            <a:r>
              <a:rPr lang="zh-CN" altLang="zh-CN" sz="3600" b="1" dirty="0">
                <a:latin typeface="+mj-ea"/>
                <a:ea typeface="+mj-ea"/>
              </a:rPr>
              <a:t>”现代农</a:t>
            </a:r>
            <a:r>
              <a:rPr lang="zh-CN" altLang="zh-CN" sz="3600" b="1" dirty="0" smtClean="0">
                <a:latin typeface="+mj-ea"/>
                <a:ea typeface="+mj-ea"/>
              </a:rPr>
              <a:t>业</a:t>
            </a:r>
            <a:endParaRPr lang="zh-CN" altLang="zh-CN" sz="3600" b="1" dirty="0">
              <a:latin typeface="+mj-ea"/>
              <a:ea typeface="+mj-ea"/>
            </a:endParaRPr>
          </a:p>
          <a:p>
            <a:r>
              <a:rPr lang="en-US" altLang="zh-CN" sz="3600" b="1" dirty="0">
                <a:latin typeface="+mj-ea"/>
                <a:ea typeface="+mj-ea"/>
              </a:rPr>
              <a:t>2.</a:t>
            </a:r>
            <a:r>
              <a:rPr lang="zh-CN" altLang="zh-CN" sz="3600" b="1" dirty="0">
                <a:latin typeface="+mj-ea"/>
                <a:ea typeface="+mj-ea"/>
              </a:rPr>
              <a:t>“互联网</a:t>
            </a:r>
            <a:r>
              <a:rPr lang="en-US" altLang="zh-CN" sz="3600" b="1" dirty="0">
                <a:latin typeface="+mj-ea"/>
                <a:ea typeface="+mj-ea"/>
              </a:rPr>
              <a:t>+</a:t>
            </a:r>
            <a:r>
              <a:rPr lang="zh-CN" altLang="zh-CN" sz="3600" b="1" dirty="0">
                <a:latin typeface="+mj-ea"/>
                <a:ea typeface="+mj-ea"/>
              </a:rPr>
              <a:t>”制造</a:t>
            </a:r>
            <a:r>
              <a:rPr lang="zh-CN" altLang="zh-CN" sz="3600" b="1" dirty="0" smtClean="0">
                <a:latin typeface="+mj-ea"/>
                <a:ea typeface="+mj-ea"/>
              </a:rPr>
              <a:t>业</a:t>
            </a:r>
            <a:endParaRPr lang="zh-CN" altLang="zh-CN" sz="3600" b="1" dirty="0">
              <a:latin typeface="+mj-ea"/>
              <a:ea typeface="+mj-ea"/>
            </a:endParaRPr>
          </a:p>
          <a:p>
            <a:r>
              <a:rPr lang="en-US" altLang="zh-CN" sz="3600" b="1" dirty="0">
                <a:latin typeface="+mj-ea"/>
                <a:ea typeface="+mj-ea"/>
              </a:rPr>
              <a:t>3.</a:t>
            </a:r>
            <a:r>
              <a:rPr lang="zh-CN" altLang="zh-CN" sz="3600" b="1" dirty="0">
                <a:latin typeface="+mj-ea"/>
                <a:ea typeface="+mj-ea"/>
              </a:rPr>
              <a:t>“互联网</a:t>
            </a:r>
            <a:r>
              <a:rPr lang="en-US" altLang="zh-CN" sz="3600" b="1" dirty="0">
                <a:latin typeface="+mj-ea"/>
                <a:ea typeface="+mj-ea"/>
              </a:rPr>
              <a:t>+</a:t>
            </a:r>
            <a:r>
              <a:rPr lang="zh-CN" altLang="zh-CN" sz="3600" b="1" dirty="0">
                <a:latin typeface="+mj-ea"/>
                <a:ea typeface="+mj-ea"/>
              </a:rPr>
              <a:t>”</a:t>
            </a:r>
            <a:r>
              <a:rPr lang="zh-CN" altLang="zh-CN" sz="3600" b="1" dirty="0" smtClean="0">
                <a:latin typeface="+mj-ea"/>
                <a:ea typeface="+mj-ea"/>
              </a:rPr>
              <a:t>新</a:t>
            </a:r>
            <a:r>
              <a:rPr lang="zh-CN" altLang="en-US" sz="3600" b="1" dirty="0" smtClean="0">
                <a:latin typeface="+mj-ea"/>
                <a:ea typeface="+mj-ea"/>
              </a:rPr>
              <a:t>技术服务</a:t>
            </a:r>
            <a:endParaRPr lang="zh-CN" altLang="zh-CN" sz="3600" b="1" dirty="0">
              <a:latin typeface="+mj-ea"/>
              <a:ea typeface="+mj-ea"/>
            </a:endParaRPr>
          </a:p>
          <a:p>
            <a:r>
              <a:rPr lang="en-US" altLang="zh-CN" sz="3600" b="1" dirty="0">
                <a:latin typeface="+mj-ea"/>
                <a:ea typeface="+mj-ea"/>
              </a:rPr>
              <a:t>4.</a:t>
            </a:r>
            <a:r>
              <a:rPr lang="zh-CN" altLang="zh-CN" sz="3600" b="1" dirty="0">
                <a:latin typeface="+mj-ea"/>
                <a:ea typeface="+mj-ea"/>
              </a:rPr>
              <a:t>“互联网</a:t>
            </a:r>
            <a:r>
              <a:rPr lang="en-US" altLang="zh-CN" sz="3600" b="1" dirty="0">
                <a:latin typeface="+mj-ea"/>
                <a:ea typeface="+mj-ea"/>
              </a:rPr>
              <a:t>+</a:t>
            </a:r>
            <a:r>
              <a:rPr lang="zh-CN" altLang="zh-CN" sz="3600" b="1" dirty="0">
                <a:latin typeface="+mj-ea"/>
                <a:ea typeface="+mj-ea"/>
              </a:rPr>
              <a:t>”商务服</a:t>
            </a:r>
            <a:r>
              <a:rPr lang="zh-CN" altLang="zh-CN" sz="3600" b="1" dirty="0" smtClean="0">
                <a:latin typeface="+mj-ea"/>
                <a:ea typeface="+mj-ea"/>
              </a:rPr>
              <a:t>务</a:t>
            </a:r>
            <a:endParaRPr lang="zh-CN" altLang="zh-CN" sz="3600" b="1" dirty="0">
              <a:latin typeface="+mj-ea"/>
              <a:ea typeface="+mj-ea"/>
            </a:endParaRPr>
          </a:p>
          <a:p>
            <a:r>
              <a:rPr lang="en-US" altLang="zh-CN" sz="3600" b="1" dirty="0">
                <a:latin typeface="+mj-ea"/>
                <a:ea typeface="+mj-ea"/>
              </a:rPr>
              <a:t>5.</a:t>
            </a:r>
            <a:r>
              <a:rPr lang="zh-CN" altLang="zh-CN" sz="3600" b="1" dirty="0">
                <a:latin typeface="+mj-ea"/>
                <a:ea typeface="+mj-ea"/>
              </a:rPr>
              <a:t>“互联网</a:t>
            </a:r>
            <a:r>
              <a:rPr lang="en-US" altLang="zh-CN" sz="3600" b="1" dirty="0">
                <a:latin typeface="+mj-ea"/>
                <a:ea typeface="+mj-ea"/>
              </a:rPr>
              <a:t>+</a:t>
            </a:r>
            <a:r>
              <a:rPr lang="zh-CN" altLang="zh-CN" sz="3600" b="1" dirty="0">
                <a:latin typeface="+mj-ea"/>
                <a:ea typeface="+mj-ea"/>
              </a:rPr>
              <a:t>”公共服</a:t>
            </a:r>
            <a:r>
              <a:rPr lang="zh-CN" altLang="zh-CN" sz="3600" b="1" dirty="0" smtClean="0">
                <a:latin typeface="+mj-ea"/>
                <a:ea typeface="+mj-ea"/>
              </a:rPr>
              <a:t>务</a:t>
            </a:r>
            <a:endParaRPr lang="zh-CN" altLang="zh-CN" sz="3600" b="1" dirty="0">
              <a:latin typeface="+mj-ea"/>
              <a:ea typeface="+mj-ea"/>
            </a:endParaRPr>
          </a:p>
          <a:p>
            <a:r>
              <a:rPr lang="en-US" altLang="zh-CN" sz="3600" b="1" dirty="0">
                <a:latin typeface="+mj-ea"/>
                <a:ea typeface="+mj-ea"/>
              </a:rPr>
              <a:t>6.</a:t>
            </a:r>
            <a:r>
              <a:rPr lang="zh-CN" altLang="zh-CN" sz="3600" b="1" dirty="0">
                <a:latin typeface="+mj-ea"/>
                <a:ea typeface="+mj-ea"/>
              </a:rPr>
              <a:t>“互联网</a:t>
            </a:r>
            <a:r>
              <a:rPr lang="en-US" altLang="zh-CN" sz="3600" b="1" dirty="0">
                <a:latin typeface="+mj-ea"/>
                <a:ea typeface="+mj-ea"/>
              </a:rPr>
              <a:t>+</a:t>
            </a:r>
            <a:r>
              <a:rPr lang="zh-CN" altLang="zh-CN" sz="3600" b="1" dirty="0">
                <a:latin typeface="+mj-ea"/>
                <a:ea typeface="+mj-ea"/>
              </a:rPr>
              <a:t>”公益创</a:t>
            </a:r>
            <a:r>
              <a:rPr lang="zh-CN" altLang="zh-CN" sz="3600" b="1" dirty="0" smtClean="0">
                <a:latin typeface="+mj-ea"/>
                <a:ea typeface="+mj-ea"/>
              </a:rPr>
              <a:t>业</a:t>
            </a:r>
            <a:endParaRPr lang="zh-CN" sz="3600" b="1" dirty="0">
              <a:latin typeface="+mj-ea"/>
              <a:ea typeface="+mj-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MH" val="20151209143902"/>
  <p:tag name="MH_LIBRARY" val="GRAPHIC"/>
</p:tagLst>
</file>

<file path=ppt/tags/tag2.xml><?xml version="1.0" encoding="utf-8"?>
<p:tagLst xmlns:p="http://schemas.openxmlformats.org/presentationml/2006/main">
  <p:tag name="MH" val="20151209143902"/>
  <p:tag name="MH_LIBRARY" val="GRAPHIC"/>
</p:tagLst>
</file>

<file path=ppt/tags/tag3.xml><?xml version="1.0" encoding="utf-8"?>
<p:tagLst xmlns:p="http://schemas.openxmlformats.org/presentationml/2006/main">
  <p:tag name="MH" val="20151209143902"/>
  <p:tag name="MH_LIBRARY" val="GRAPHIC"/>
</p:tagLst>
</file>

<file path=ppt/theme/theme1.xml><?xml version="1.0" encoding="utf-8"?>
<a:theme xmlns:a="http://schemas.openxmlformats.org/drawingml/2006/main" name="7_A000120140530A02PPBG">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7_A000120140530A02PPBG 1">
        <a:dk1>
          <a:srgbClr val="47494B"/>
        </a:dk1>
        <a:lt1>
          <a:srgbClr val="FFFFFF"/>
        </a:lt1>
        <a:dk2>
          <a:srgbClr val="454749"/>
        </a:dk2>
        <a:lt2>
          <a:srgbClr val="EAF5FC"/>
        </a:lt2>
        <a:accent1>
          <a:srgbClr val="358CC1"/>
        </a:accent1>
        <a:accent2>
          <a:srgbClr val="2D9C9F"/>
        </a:accent2>
        <a:accent3>
          <a:srgbClr val="FFFFFF"/>
        </a:accent3>
        <a:accent4>
          <a:srgbClr val="3B3D3F"/>
        </a:accent4>
        <a:accent5>
          <a:srgbClr val="AEC5DD"/>
        </a:accent5>
        <a:accent6>
          <a:srgbClr val="288D90"/>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47494B"/>
      </a:dk1>
      <a:lt1>
        <a:srgbClr val="FFFFFF"/>
      </a:lt1>
      <a:dk2>
        <a:srgbClr val="454749"/>
      </a:dk2>
      <a:lt2>
        <a:srgbClr val="EAF5FC"/>
      </a:lt2>
      <a:accent1>
        <a:srgbClr val="358CC1"/>
      </a:accent1>
      <a:accent2>
        <a:srgbClr val="2D9C9F"/>
      </a:accent2>
      <a:accent3>
        <a:srgbClr val="FFFFFF"/>
      </a:accent3>
      <a:accent4>
        <a:srgbClr val="3B3D3F"/>
      </a:accent4>
      <a:accent5>
        <a:srgbClr val="AEC5DD"/>
      </a:accent5>
      <a:accent6>
        <a:srgbClr val="288D90"/>
      </a:accent6>
      <a:hlink>
        <a:srgbClr val="00B0F0"/>
      </a:hlink>
      <a:folHlink>
        <a:srgbClr val="AFB2B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4058</Words>
  <Application>WPS 演示</Application>
  <PresentationFormat>全屏显示(4:3)</PresentationFormat>
  <Paragraphs>393</Paragraphs>
  <Slides>39</Slides>
  <Notes>33</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7_A000120140530A02PPBG</vt:lpstr>
      <vt:lpstr>PowerPoint 演示文稿</vt:lpstr>
      <vt:lpstr>个人简介</vt:lpstr>
      <vt:lpstr>PowerPoint 演示文稿</vt:lpstr>
      <vt:lpstr>PowerPoint 演示文稿</vt:lpstr>
      <vt:lpstr>PowerPoint 演示文稿</vt:lpstr>
      <vt:lpstr>PowerPoint 演示文稿</vt:lpstr>
      <vt:lpstr>创业指导三忌</vt:lpstr>
      <vt:lpstr>重点引导大学生进行三类创业</vt:lpstr>
      <vt:lpstr>大学生互联网+创业参赛项目范围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欢迎交流！</vt:lpstr>
    </vt:vector>
  </TitlesOfParts>
  <Company>番茄花园</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番茄花园</dc:creator>
  <cp:lastModifiedBy>Administrator</cp:lastModifiedBy>
  <cp:revision>893</cp:revision>
  <dcterms:created xsi:type="dcterms:W3CDTF">2013-12-14T05:20:00Z</dcterms:created>
  <dcterms:modified xsi:type="dcterms:W3CDTF">2016-05-11T06:21:56Z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